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57" r:id="rId3"/>
    <p:sldId id="638" r:id="rId4"/>
    <p:sldId id="589" r:id="rId5"/>
    <p:sldId id="639" r:id="rId6"/>
    <p:sldId id="641" r:id="rId7"/>
    <p:sldId id="642" r:id="rId8"/>
    <p:sldId id="591" r:id="rId9"/>
    <p:sldId id="658" r:id="rId10"/>
    <p:sldId id="592" r:id="rId11"/>
    <p:sldId id="643" r:id="rId12"/>
    <p:sldId id="644" r:id="rId13"/>
    <p:sldId id="525" r:id="rId14"/>
    <p:sldId id="606" r:id="rId15"/>
    <p:sldId id="624" r:id="rId16"/>
    <p:sldId id="621" r:id="rId17"/>
    <p:sldId id="626" r:id="rId18"/>
    <p:sldId id="628" r:id="rId19"/>
    <p:sldId id="637" r:id="rId20"/>
    <p:sldId id="629" r:id="rId21"/>
    <p:sldId id="630" r:id="rId22"/>
    <p:sldId id="645" r:id="rId23"/>
    <p:sldId id="631" r:id="rId24"/>
    <p:sldId id="648" r:id="rId25"/>
    <p:sldId id="650" r:id="rId26"/>
    <p:sldId id="633" r:id="rId27"/>
    <p:sldId id="646" r:id="rId28"/>
    <p:sldId id="635" r:id="rId29"/>
    <p:sldId id="649" r:id="rId30"/>
    <p:sldId id="614" r:id="rId31"/>
    <p:sldId id="651" r:id="rId32"/>
    <p:sldId id="652" r:id="rId33"/>
    <p:sldId id="653" r:id="rId34"/>
    <p:sldId id="654" r:id="rId35"/>
    <p:sldId id="655" r:id="rId36"/>
    <p:sldId id="656" r:id="rId37"/>
    <p:sldId id="657" r:id="rId38"/>
    <p:sldId id="647" r:id="rId39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E211"/>
    <a:srgbClr val="FA00DC"/>
    <a:srgbClr val="FFDFFB"/>
    <a:srgbClr val="FFFF99"/>
    <a:srgbClr val="D0E3EA"/>
    <a:srgbClr val="E9F1F5"/>
    <a:srgbClr val="0FE4F0"/>
    <a:srgbClr val="30F055"/>
    <a:srgbClr val="000099"/>
    <a:srgbClr val="E2B5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1" autoAdjust="0"/>
    <p:restoredTop sz="92806" autoAdjust="0"/>
  </p:normalViewPr>
  <p:slideViewPr>
    <p:cSldViewPr>
      <p:cViewPr varScale="1">
        <p:scale>
          <a:sx n="77" d="100"/>
          <a:sy n="77" d="100"/>
        </p:scale>
        <p:origin x="120" y="6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52"/>
    </p:cViewPr>
  </p:outlin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ault-l\Desktop\Minireview\Photooxyg&#233;nation\Cin&#233;tiqu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629851379653647E-2"/>
          <c:y val="3.3667525823984086E-2"/>
          <c:w val="0.89208834810043247"/>
          <c:h val="0.7887902295030115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Feuil1!$K$1</c:f>
              <c:strCache>
                <c:ptCount val="1"/>
                <c:pt idx="0">
                  <c:v>% Phénol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Feuil1!$A$2:$A$13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300</c:v>
                </c:pt>
              </c:numCache>
            </c:numRef>
          </c:xVal>
          <c:yVal>
            <c:numRef>
              <c:f>Feuil1!$K$2:$K$13</c:f>
              <c:numCache>
                <c:formatCode>General</c:formatCode>
                <c:ptCount val="12"/>
                <c:pt idx="0">
                  <c:v>100</c:v>
                </c:pt>
                <c:pt idx="1">
                  <c:v>90.425531914893625</c:v>
                </c:pt>
                <c:pt idx="2">
                  <c:v>74.468085106382986</c:v>
                </c:pt>
                <c:pt idx="3">
                  <c:v>63.829787234042556</c:v>
                </c:pt>
                <c:pt idx="4">
                  <c:v>52.12765957446809</c:v>
                </c:pt>
                <c:pt idx="5">
                  <c:v>25.531914893617024</c:v>
                </c:pt>
                <c:pt idx="6">
                  <c:v>5.3079507278835383</c:v>
                </c:pt>
                <c:pt idx="7">
                  <c:v>1.0526315789473684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489E-44EE-B95D-47BD5F06C020}"/>
            </c:ext>
          </c:extLst>
        </c:ser>
        <c:ser>
          <c:idx val="1"/>
          <c:order val="1"/>
          <c:tx>
            <c:strRef>
              <c:f>Feuil1!$L$1</c:f>
              <c:strCache>
                <c:ptCount val="1"/>
                <c:pt idx="0">
                  <c:v>% Époxide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Feuil1!$A$2:$A$13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300</c:v>
                </c:pt>
              </c:numCache>
            </c:numRef>
          </c:xVal>
          <c:yVal>
            <c:numRef>
              <c:f>Feuil1!$L$2:$L$13</c:f>
              <c:numCache>
                <c:formatCode>General</c:formatCode>
                <c:ptCount val="12"/>
                <c:pt idx="0">
                  <c:v>0</c:v>
                </c:pt>
                <c:pt idx="1">
                  <c:v>2.1276595744680851</c:v>
                </c:pt>
                <c:pt idx="2">
                  <c:v>7.4468085106382995</c:v>
                </c:pt>
                <c:pt idx="3">
                  <c:v>15.957446808510639</c:v>
                </c:pt>
                <c:pt idx="4">
                  <c:v>24.468085106382979</c:v>
                </c:pt>
                <c:pt idx="5">
                  <c:v>38.297872340425535</c:v>
                </c:pt>
                <c:pt idx="6">
                  <c:v>45.498320268756999</c:v>
                </c:pt>
                <c:pt idx="7">
                  <c:v>46.315789473684212</c:v>
                </c:pt>
                <c:pt idx="8">
                  <c:v>46.315789473684212</c:v>
                </c:pt>
                <c:pt idx="9">
                  <c:v>46.315789473684212</c:v>
                </c:pt>
                <c:pt idx="10">
                  <c:v>46.315789473684212</c:v>
                </c:pt>
                <c:pt idx="11">
                  <c:v>42.84434490481523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489E-44EE-B95D-47BD5F06C020}"/>
            </c:ext>
          </c:extLst>
        </c:ser>
        <c:ser>
          <c:idx val="2"/>
          <c:order val="2"/>
          <c:tx>
            <c:strRef>
              <c:f>Feuil1!$M$1</c:f>
              <c:strCache>
                <c:ptCount val="1"/>
                <c:pt idx="0">
                  <c:v>% Alcool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Feuil1!$A$2:$A$13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300</c:v>
                </c:pt>
              </c:numCache>
            </c:numRef>
          </c:xVal>
          <c:yVal>
            <c:numRef>
              <c:f>Feuil1!$M$2:$M$13</c:f>
              <c:numCache>
                <c:formatCode>General</c:formatCode>
                <c:ptCount val="12"/>
                <c:pt idx="0">
                  <c:v>0</c:v>
                </c:pt>
                <c:pt idx="1">
                  <c:v>4.2553191489361701</c:v>
                </c:pt>
                <c:pt idx="2">
                  <c:v>6.3829787234042561</c:v>
                </c:pt>
                <c:pt idx="3">
                  <c:v>8.5106382978723403</c:v>
                </c:pt>
                <c:pt idx="4">
                  <c:v>10.638297872340425</c:v>
                </c:pt>
                <c:pt idx="5">
                  <c:v>14.893617021276599</c:v>
                </c:pt>
                <c:pt idx="6">
                  <c:v>16.931690929451285</c:v>
                </c:pt>
                <c:pt idx="7">
                  <c:v>17.894736842105264</c:v>
                </c:pt>
                <c:pt idx="8">
                  <c:v>17.894736842105264</c:v>
                </c:pt>
                <c:pt idx="9">
                  <c:v>18.947368421052634</c:v>
                </c:pt>
                <c:pt idx="10">
                  <c:v>18.947368421052634</c:v>
                </c:pt>
                <c:pt idx="11">
                  <c:v>20.100783874580067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489E-44EE-B95D-47BD5F06C020}"/>
            </c:ext>
          </c:extLst>
        </c:ser>
        <c:ser>
          <c:idx val="3"/>
          <c:order val="3"/>
          <c:tx>
            <c:strRef>
              <c:f>Feuil1!$N$1</c:f>
              <c:strCache>
                <c:ptCount val="1"/>
                <c:pt idx="0">
                  <c:v>% Hydroperoxyde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Feuil1!$A$2:$A$13</c:f>
              <c:numCache>
                <c:formatCode>General</c:formatCode>
                <c:ptCount val="12"/>
                <c:pt idx="0">
                  <c:v>0</c:v>
                </c:pt>
                <c:pt idx="1">
                  <c:v>15</c:v>
                </c:pt>
                <c:pt idx="2">
                  <c:v>30</c:v>
                </c:pt>
                <c:pt idx="3">
                  <c:v>45</c:v>
                </c:pt>
                <c:pt idx="4">
                  <c:v>60</c:v>
                </c:pt>
                <c:pt idx="5">
                  <c:v>90</c:v>
                </c:pt>
                <c:pt idx="6">
                  <c:v>120</c:v>
                </c:pt>
                <c:pt idx="7">
                  <c:v>150</c:v>
                </c:pt>
                <c:pt idx="8">
                  <c:v>180</c:v>
                </c:pt>
                <c:pt idx="9">
                  <c:v>210</c:v>
                </c:pt>
                <c:pt idx="10">
                  <c:v>240</c:v>
                </c:pt>
                <c:pt idx="11">
                  <c:v>300</c:v>
                </c:pt>
              </c:numCache>
            </c:numRef>
          </c:xVal>
          <c:yVal>
            <c:numRef>
              <c:f>Feuil1!$N$2:$N$13</c:f>
              <c:numCache>
                <c:formatCode>General</c:formatCode>
                <c:ptCount val="12"/>
                <c:pt idx="0">
                  <c:v>0</c:v>
                </c:pt>
                <c:pt idx="1">
                  <c:v>3.191489361702128</c:v>
                </c:pt>
                <c:pt idx="2">
                  <c:v>3.191489361702128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489E-44EE-B95D-47BD5F06C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838488"/>
        <c:axId val="156838096"/>
      </c:scatterChart>
      <c:valAx>
        <c:axId val="156838488"/>
        <c:scaling>
          <c:orientation val="minMax"/>
          <c:max val="3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t (min)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8096"/>
        <c:crosses val="autoZero"/>
        <c:crossBetween val="midCat"/>
      </c:valAx>
      <c:valAx>
        <c:axId val="156838096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68384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image" Target="../media/image44.emf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2" Type="http://schemas.openxmlformats.org/officeDocument/2006/relationships/image" Target="../media/image56.emf"/><Relationship Id="rId1" Type="http://schemas.openxmlformats.org/officeDocument/2006/relationships/image" Target="../media/image55.emf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10" Type="http://schemas.openxmlformats.org/officeDocument/2006/relationships/image" Target="../media/image64.emf"/><Relationship Id="rId4" Type="http://schemas.openxmlformats.org/officeDocument/2006/relationships/image" Target="../media/image58.emf"/><Relationship Id="rId9" Type="http://schemas.openxmlformats.org/officeDocument/2006/relationships/image" Target="../media/image6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image" Target="../media/image75.e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image" Target="../media/image77.e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image" Target="../media/image79.e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image" Target="../media/image8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84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image" Target="../media/image91.emf"/><Relationship Id="rId4" Type="http://schemas.openxmlformats.org/officeDocument/2006/relationships/image" Target="../media/image9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emf"/><Relationship Id="rId4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4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2.emf"/><Relationship Id="rId1" Type="http://schemas.openxmlformats.org/officeDocument/2006/relationships/image" Target="../media/image39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A794559-B105-4123-967C-225874BA69F3}" type="datetimeFigureOut">
              <a:rPr lang="fr-FR"/>
              <a:pPr>
                <a:defRPr/>
              </a:pPr>
              <a:t>06/05/2021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5134932-C2B6-41E4-B6A0-F9A288706BE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957475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CC13C7-88D5-4677-9F78-823BE95075AE}" type="slidenum">
              <a:rPr lang="fr-FR" altLang="fr-FR" smtClean="0"/>
              <a:pPr>
                <a:spcBef>
                  <a:spcPct val="0"/>
                </a:spcBef>
              </a:pPr>
              <a:t>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37272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CC13C7-88D5-4677-9F78-823BE95075AE}" type="slidenum">
              <a:rPr lang="fr-FR" altLang="fr-FR" smtClean="0"/>
              <a:pPr>
                <a:spcBef>
                  <a:spcPct val="0"/>
                </a:spcBef>
              </a:pPr>
              <a:t>37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88310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dirty="0"/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D2D258-1AC7-4768-ACCD-FBB6EA91B271}" type="slidenum">
              <a:rPr lang="fr-FR" altLang="fr-FR" smtClean="0"/>
              <a:pPr>
                <a:spcBef>
                  <a:spcPct val="0"/>
                </a:spcBef>
              </a:pPr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40962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D2D258-1AC7-4768-ACCD-FBB6EA91B271}" type="slidenum">
              <a:rPr lang="fr-FR" altLang="fr-FR" smtClean="0"/>
              <a:pPr>
                <a:spcBef>
                  <a:spcPct val="0"/>
                </a:spcBef>
              </a:pPr>
              <a:t>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0032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D2D258-1AC7-4768-ACCD-FBB6EA91B271}" type="slidenum">
              <a:rPr lang="fr-FR" altLang="fr-FR" smtClean="0"/>
              <a:pPr>
                <a:spcBef>
                  <a:spcPct val="0"/>
                </a:spcBef>
              </a:pPr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90334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D2D258-1AC7-4768-ACCD-FBB6EA91B271}" type="slidenum">
              <a:rPr lang="fr-FR" altLang="fr-FR" smtClean="0"/>
              <a:pPr>
                <a:spcBef>
                  <a:spcPct val="0"/>
                </a:spcBef>
              </a:pPr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23105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D2D258-1AC7-4768-ACCD-FBB6EA91B271}" type="slidenum">
              <a:rPr lang="fr-FR" altLang="fr-FR" smtClean="0"/>
              <a:pPr>
                <a:spcBef>
                  <a:spcPct val="0"/>
                </a:spcBef>
              </a:pPr>
              <a:t>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3059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3277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22C8AD-8031-4B97-8178-246A73185D86}" type="slidenum">
              <a:rPr lang="fr-FR" altLang="fr-FR" smtClean="0"/>
              <a:pPr>
                <a:spcBef>
                  <a:spcPct val="0"/>
                </a:spcBef>
              </a:pPr>
              <a:t>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57858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dirty="0"/>
          </a:p>
        </p:txBody>
      </p:sp>
      <p:sp>
        <p:nvSpPr>
          <p:cNvPr id="3277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22C8AD-8031-4B97-8178-246A73185D86}" type="slidenum">
              <a:rPr lang="fr-FR" altLang="fr-FR" smtClean="0"/>
              <a:pPr>
                <a:spcBef>
                  <a:spcPct val="0"/>
                </a:spcBef>
              </a:pPr>
              <a:t>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85973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134932-C2B6-41E4-B6A0-F9A288706BE2}" type="slidenum">
              <a:rPr lang="fr-FR" altLang="fr-FR" smtClean="0"/>
              <a:pPr>
                <a:defRPr/>
              </a:pPr>
              <a:t>12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37238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63F17-8399-4045-B202-7EEE6C4CAA1D}" type="datetime1">
              <a:rPr lang="fr-FR" smtClean="0"/>
              <a:t>06/05/2021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29B06-E221-4CC9-ADAD-1050E8B5D79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88838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3E4D8-397B-485C-8FCE-33FC9F27FDCE}" type="datetime1">
              <a:rPr lang="fr-FR" smtClean="0"/>
              <a:t>06/05/2021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9F598-357E-4808-88B9-8426AD2E849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0948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6E262-6E6F-486D-A298-A71B5C41F9F8}" type="datetime1">
              <a:rPr lang="fr-FR" smtClean="0"/>
              <a:t>06/05/2021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35E4B-4DC0-4343-826A-F3E731AFA09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60067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2250D86-1CD8-4DCE-B556-D17DC66DFA93}" type="datetime1">
              <a:rPr lang="fr-FR" smtClean="0"/>
              <a:t>06/05/2021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39170-D2C2-4B60-8F02-932378DCCAD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4800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84E017F-3B39-428C-A77E-2441722548A9}" type="datetime1">
              <a:rPr lang="fr-FR" smtClean="0"/>
              <a:t>06/05/2021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9F26B-09D1-4E5F-810B-5346A693864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14830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AC812F6-C102-45AE-991F-8E73E4244426}" type="datetime1">
              <a:rPr lang="fr-FR" smtClean="0"/>
              <a:t>06/05/2021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AAE1A-2A38-4E08-ABC1-00FD51D836B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5121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2E1D111-0BBE-4E23-AC16-77D93C5DD64D}" type="datetime1">
              <a:rPr lang="fr-FR" smtClean="0"/>
              <a:t>06/05/2021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1D54B-5A28-436C-87E0-CA28B08F227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94193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0999531-7084-45E2-AB46-654F044C2221}" type="datetime1">
              <a:rPr lang="fr-FR" smtClean="0"/>
              <a:t>06/05/2021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AEDA5-DCC7-45AF-A524-BB377D1F179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5000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641A640-644E-46B6-A3A1-87243223E977}" type="datetime1">
              <a:rPr lang="fr-FR" smtClean="0"/>
              <a:t>06/05/2021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85CDF-9623-49F0-9405-E68A5C3AFD1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05532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3FB8D8C-0A46-4228-AD80-FEF662C2975F}" type="datetime1">
              <a:rPr lang="fr-FR" smtClean="0"/>
              <a:t>06/05/2021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B7C91-6663-41C2-876E-91303190715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20303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4E53F99-C209-48F6-BCCA-7515FE443000}" type="datetime1">
              <a:rPr lang="fr-FR" smtClean="0"/>
              <a:t>06/05/2021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2C1FC-FADF-4613-A198-711AC809F9D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28164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E8245-C58D-4C44-A07A-9709A8FE7D49}" type="datetime1">
              <a:rPr lang="fr-FR" smtClean="0"/>
              <a:t>06/05/2021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1714D-CE43-424A-ADC1-BB7A7775943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378611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F54E4B1-75B6-41DC-927B-1A7DF3D442BF}" type="datetime1">
              <a:rPr lang="fr-FR" smtClean="0"/>
              <a:t>06/05/2021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1EFEB-78AF-4879-AE4C-FBB339330C8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59299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85D8C5-3BC6-4356-A400-6899E1EF01FA}" type="datetime1">
              <a:rPr lang="fr-FR" smtClean="0"/>
              <a:t>06/05/2021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FA254-FEC7-42B0-A4E0-66F89DB188A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78415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36F981-A7E6-4A29-9605-C1FAE41D3EAF}" type="datetime1">
              <a:rPr lang="fr-FR" smtClean="0"/>
              <a:t>06/05/2021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4C2BF-24E9-4F9A-918A-07F69D5D3FB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9730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CAAA4-E503-4545-A468-11A46C4C9CD0}" type="datetime1">
              <a:rPr lang="fr-FR" smtClean="0"/>
              <a:t>06/05/2021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40DE0-3E03-4FBE-98C0-EE1B7E9EB9C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56635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0E4C9-DF14-427C-A3DF-0A689C5D15A1}" type="datetime1">
              <a:rPr lang="fr-FR" smtClean="0"/>
              <a:t>06/05/2021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F40F5-08EA-44CA-9005-536BE71359F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6840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5BA3A-040A-493D-91AA-AB2BC670FC81}" type="datetime1">
              <a:rPr lang="fr-FR" smtClean="0"/>
              <a:t>06/05/2021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4DB02-1BD3-4893-9C18-9E86F6DDD6E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29554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C02B9-BC0E-405B-8CCB-039AE5C62F12}" type="datetime1">
              <a:rPr lang="fr-FR" smtClean="0"/>
              <a:t>06/05/2021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E25D5-CFA3-47C6-96E5-8F347FCEF0F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49879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A823E-426C-469E-8080-40DCB82239D9}" type="datetime1">
              <a:rPr lang="fr-FR" smtClean="0"/>
              <a:t>06/05/2021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D7F2B-62FA-46DE-A422-51F997865EF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58526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6DD2F-5C19-408D-937C-7D64313C0C8D}" type="datetime1">
              <a:rPr lang="fr-FR" smtClean="0"/>
              <a:t>06/05/2021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22B4A-E4E0-47DC-A3B8-57A1802A02A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5270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32E34-8E91-4422-8C0A-EC2BA8406C6F}" type="datetime1">
              <a:rPr lang="fr-FR" smtClean="0"/>
              <a:t>06/05/2021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805B7-36AA-4221-9169-1FA1F30724D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86954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156FD4-4D6D-4896-B7BC-728E71BEB6C4}" type="datetime1">
              <a:rPr lang="fr-FR" smtClean="0"/>
              <a:t>06/05/2021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AF52E18-D47C-4647-AE5F-B400A973749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79" r:id="rId1"/>
    <p:sldLayoutId id="2147487380" r:id="rId2"/>
    <p:sldLayoutId id="2147487381" r:id="rId3"/>
    <p:sldLayoutId id="2147487382" r:id="rId4"/>
    <p:sldLayoutId id="2147487383" r:id="rId5"/>
    <p:sldLayoutId id="2147487384" r:id="rId6"/>
    <p:sldLayoutId id="2147487385" r:id="rId7"/>
    <p:sldLayoutId id="2147487386" r:id="rId8"/>
    <p:sldLayoutId id="2147487387" r:id="rId9"/>
    <p:sldLayoutId id="2147487388" r:id="rId10"/>
    <p:sldLayoutId id="214748738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7EC82BF3-D843-4706-992D-903AF7CE2B5F}" type="datetime1">
              <a:rPr lang="fr-FR" smtClean="0"/>
              <a:t>06/05/2021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67EA23A-689F-4A7A-95E8-09286918A1C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90" r:id="rId1"/>
    <p:sldLayoutId id="2147487391" r:id="rId2"/>
    <p:sldLayoutId id="2147487392" r:id="rId3"/>
    <p:sldLayoutId id="2147487393" r:id="rId4"/>
    <p:sldLayoutId id="2147487394" r:id="rId5"/>
    <p:sldLayoutId id="2147487395" r:id="rId6"/>
    <p:sldLayoutId id="2147487396" r:id="rId7"/>
    <p:sldLayoutId id="2147487397" r:id="rId8"/>
    <p:sldLayoutId id="2147487398" r:id="rId9"/>
    <p:sldLayoutId id="2147487399" r:id="rId10"/>
    <p:sldLayoutId id="214748740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4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13" Type="http://schemas.openxmlformats.org/officeDocument/2006/relationships/image" Target="../media/image48.e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5.emf"/><Relationship Id="rId12" Type="http://schemas.openxmlformats.org/officeDocument/2006/relationships/oleObject" Target="../embeddings/oleObject42.bin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44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47.emf"/><Relationship Id="rId5" Type="http://schemas.openxmlformats.org/officeDocument/2006/relationships/image" Target="../media/image44.emf"/><Relationship Id="rId15" Type="http://schemas.openxmlformats.org/officeDocument/2006/relationships/image" Target="../media/image49.emf"/><Relationship Id="rId10" Type="http://schemas.openxmlformats.org/officeDocument/2006/relationships/oleObject" Target="../embeddings/oleObject41.bin"/><Relationship Id="rId4" Type="http://schemas.openxmlformats.org/officeDocument/2006/relationships/oleObject" Target="../embeddings/oleObject38.bin"/><Relationship Id="rId9" Type="http://schemas.openxmlformats.org/officeDocument/2006/relationships/image" Target="../media/image46.emf"/><Relationship Id="rId14" Type="http://schemas.openxmlformats.org/officeDocument/2006/relationships/oleObject" Target="../embeddings/oleObject4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5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54.jpeg"/><Relationship Id="rId4" Type="http://schemas.openxmlformats.org/officeDocument/2006/relationships/image" Target="../media/image5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openxmlformats.org/officeDocument/2006/relationships/oleObject" Target="../embeddings/oleObject54.bin"/><Relationship Id="rId18" Type="http://schemas.openxmlformats.org/officeDocument/2006/relationships/image" Target="../media/image62.emf"/><Relationship Id="rId3" Type="http://schemas.openxmlformats.org/officeDocument/2006/relationships/oleObject" Target="../embeddings/oleObject49.bin"/><Relationship Id="rId21" Type="http://schemas.openxmlformats.org/officeDocument/2006/relationships/oleObject" Target="../embeddings/oleObject58.bin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59.emf"/><Relationship Id="rId17" Type="http://schemas.openxmlformats.org/officeDocument/2006/relationships/oleObject" Target="../embeddings/oleObject56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1.emf"/><Relationship Id="rId20" Type="http://schemas.openxmlformats.org/officeDocument/2006/relationships/image" Target="../media/image63.e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6.emf"/><Relationship Id="rId11" Type="http://schemas.openxmlformats.org/officeDocument/2006/relationships/oleObject" Target="../embeddings/oleObject53.bin"/><Relationship Id="rId5" Type="http://schemas.openxmlformats.org/officeDocument/2006/relationships/oleObject" Target="../embeddings/oleObject50.bin"/><Relationship Id="rId15" Type="http://schemas.openxmlformats.org/officeDocument/2006/relationships/oleObject" Target="../embeddings/oleObject55.bin"/><Relationship Id="rId10" Type="http://schemas.openxmlformats.org/officeDocument/2006/relationships/image" Target="../media/image58.emf"/><Relationship Id="rId19" Type="http://schemas.openxmlformats.org/officeDocument/2006/relationships/oleObject" Target="../embeddings/oleObject57.bin"/><Relationship Id="rId4" Type="http://schemas.openxmlformats.org/officeDocument/2006/relationships/image" Target="../media/image55.emf"/><Relationship Id="rId9" Type="http://schemas.openxmlformats.org/officeDocument/2006/relationships/oleObject" Target="../embeddings/oleObject52.bin"/><Relationship Id="rId14" Type="http://schemas.openxmlformats.org/officeDocument/2006/relationships/image" Target="../media/image60.emf"/><Relationship Id="rId22" Type="http://schemas.openxmlformats.org/officeDocument/2006/relationships/image" Target="../media/image6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6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57.png"/><Relationship Id="rId4" Type="http://schemas.openxmlformats.org/officeDocument/2006/relationships/image" Target="../media/image6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4.emf"/><Relationship Id="rId18" Type="http://schemas.openxmlformats.org/officeDocument/2006/relationships/oleObject" Target="../embeddings/oleObject8.bin"/><Relationship Id="rId3" Type="http://schemas.openxmlformats.org/officeDocument/2006/relationships/notesSlide" Target="../notesSlides/notesSlide2.xml"/><Relationship Id="rId21" Type="http://schemas.openxmlformats.org/officeDocument/2006/relationships/oleObject" Target="../embeddings/oleObject9.bin"/><Relationship Id="rId7" Type="http://schemas.openxmlformats.org/officeDocument/2006/relationships/image" Target="../media/image11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3.emf"/><Relationship Id="rId24" Type="http://schemas.openxmlformats.org/officeDocument/2006/relationships/image" Target="../media/image19.emf"/><Relationship Id="rId5" Type="http://schemas.openxmlformats.org/officeDocument/2006/relationships/image" Target="../media/image10.emf"/><Relationship Id="rId15" Type="http://schemas.openxmlformats.org/officeDocument/2006/relationships/image" Target="../media/image15.emf"/><Relationship Id="rId23" Type="http://schemas.openxmlformats.org/officeDocument/2006/relationships/oleObject" Target="../embeddings/oleObject10.bin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7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emf"/><Relationship Id="rId14" Type="http://schemas.openxmlformats.org/officeDocument/2006/relationships/oleObject" Target="../embeddings/oleObject6.bin"/><Relationship Id="rId22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0.e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71.emf"/><Relationship Id="rId4" Type="http://schemas.openxmlformats.org/officeDocument/2006/relationships/oleObject" Target="../embeddings/oleObject6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7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7" Type="http://schemas.openxmlformats.org/officeDocument/2006/relationships/image" Target="../media/image76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66.bin"/><Relationship Id="rId5" Type="http://schemas.openxmlformats.org/officeDocument/2006/relationships/image" Target="../media/image77.png"/><Relationship Id="rId4" Type="http://schemas.openxmlformats.org/officeDocument/2006/relationships/image" Target="../media/image7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7" Type="http://schemas.openxmlformats.org/officeDocument/2006/relationships/image" Target="../media/image78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68.bin"/><Relationship Id="rId5" Type="http://schemas.openxmlformats.org/officeDocument/2006/relationships/image" Target="../media/image80.png"/><Relationship Id="rId4" Type="http://schemas.openxmlformats.org/officeDocument/2006/relationships/image" Target="../media/image7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7" Type="http://schemas.openxmlformats.org/officeDocument/2006/relationships/image" Target="../media/image80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70.bin"/><Relationship Id="rId5" Type="http://schemas.openxmlformats.org/officeDocument/2006/relationships/image" Target="../media/image83.png"/><Relationship Id="rId4" Type="http://schemas.openxmlformats.org/officeDocument/2006/relationships/image" Target="../media/image7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7" Type="http://schemas.openxmlformats.org/officeDocument/2006/relationships/image" Target="../media/image82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72.bin"/><Relationship Id="rId5" Type="http://schemas.openxmlformats.org/officeDocument/2006/relationships/image" Target="../media/image86.png"/><Relationship Id="rId4" Type="http://schemas.openxmlformats.org/officeDocument/2006/relationships/image" Target="../media/image8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8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75.bin"/><Relationship Id="rId4" Type="http://schemas.openxmlformats.org/officeDocument/2006/relationships/image" Target="../media/image8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25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e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7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24.emf"/><Relationship Id="rId5" Type="http://schemas.openxmlformats.org/officeDocument/2006/relationships/image" Target="../media/image21.emf"/><Relationship Id="rId15" Type="http://schemas.openxmlformats.org/officeDocument/2006/relationships/image" Target="../media/image26.e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3.emf"/><Relationship Id="rId14" Type="http://schemas.openxmlformats.org/officeDocument/2006/relationships/oleObject" Target="../embeddings/oleObject16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8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8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8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8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8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90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oleObject" Target="../embeddings/oleObject82.bin"/><Relationship Id="rId7" Type="http://schemas.openxmlformats.org/officeDocument/2006/relationships/oleObject" Target="../embeddings/oleObject8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92.emf"/><Relationship Id="rId5" Type="http://schemas.openxmlformats.org/officeDocument/2006/relationships/oleObject" Target="../embeddings/oleObject83.bin"/><Relationship Id="rId10" Type="http://schemas.openxmlformats.org/officeDocument/2006/relationships/image" Target="../media/image94.emf"/><Relationship Id="rId4" Type="http://schemas.openxmlformats.org/officeDocument/2006/relationships/image" Target="../media/image91.emf"/><Relationship Id="rId9" Type="http://schemas.openxmlformats.org/officeDocument/2006/relationships/oleObject" Target="../embeddings/oleObject85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8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32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emf"/><Relationship Id="rId12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1.emf"/><Relationship Id="rId5" Type="http://schemas.openxmlformats.org/officeDocument/2006/relationships/image" Target="../media/image28.e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3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28.emf"/><Relationship Id="rId4" Type="http://schemas.openxmlformats.org/officeDocument/2006/relationships/oleObject" Target="../embeddings/oleObject2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37.emf"/><Relationship Id="rId5" Type="http://schemas.openxmlformats.org/officeDocument/2006/relationships/image" Target="../media/image34.e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3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34.emf"/><Relationship Id="rId4" Type="http://schemas.openxmlformats.org/officeDocument/2006/relationships/oleObject" Target="../embeddings/oleObject30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3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61581" y="2637284"/>
            <a:ext cx="11268836" cy="647700"/>
          </a:xfrm>
          <a:prstGeom prst="rect">
            <a:avLst/>
          </a:prstGeom>
          <a:noFill/>
        </p:spPr>
        <p:txBody>
          <a:bodyPr/>
          <a:lstStyle/>
          <a:p>
            <a:pPr algn="ctr" eaLnBrk="1" fontAlgn="auto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b="1" dirty="0" err="1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Méthodologies</a:t>
            </a:r>
            <a:r>
              <a:rPr lang="en-US" sz="2400" b="1" dirty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 </a:t>
            </a:r>
            <a:r>
              <a:rPr lang="en-US" sz="2400" b="1" dirty="0" err="1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innovantes</a:t>
            </a:r>
            <a:r>
              <a:rPr lang="en-US" sz="2400" b="1" dirty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 </a:t>
            </a:r>
            <a:r>
              <a:rPr lang="en-US" sz="2400" b="1" dirty="0" err="1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en</a:t>
            </a:r>
            <a:r>
              <a:rPr lang="en-US" sz="2400" b="1" dirty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 </a:t>
            </a:r>
            <a:r>
              <a:rPr lang="en-US" sz="2400" b="1" dirty="0" err="1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photooxygénation</a:t>
            </a:r>
            <a:r>
              <a:rPr lang="en-US" sz="2400" b="1" dirty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 : nouveaux </a:t>
            </a:r>
            <a:r>
              <a:rPr lang="en-US" sz="2400" b="1" dirty="0" err="1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processus</a:t>
            </a:r>
            <a:r>
              <a:rPr lang="en-US" sz="2400" b="1" dirty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 </a:t>
            </a:r>
            <a:r>
              <a:rPr lang="en-US" sz="2400" b="1" dirty="0" err="1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monotopes</a:t>
            </a:r>
            <a:r>
              <a:rPr lang="en-US" sz="2400" b="1" dirty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 pour la </a:t>
            </a:r>
            <a:r>
              <a:rPr lang="en-US" sz="2400" b="1" dirty="0" err="1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désaromatisation</a:t>
            </a:r>
            <a:r>
              <a:rPr lang="en-US" sz="2400" b="1" dirty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 de </a:t>
            </a:r>
            <a:r>
              <a:rPr lang="en-US" sz="2400" b="1" dirty="0" err="1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phénols</a:t>
            </a:r>
            <a:endParaRPr lang="en-US" sz="2400" b="1" dirty="0">
              <a:ln w="0"/>
              <a:solidFill>
                <a:schemeClr val="accent1"/>
              </a:solidFill>
              <a:latin typeface="Berlin Sans FB Demi" panose="020E0802020502020306" pitchFamily="34" charset="0"/>
              <a:cs typeface="+mn-cs"/>
            </a:endParaRPr>
          </a:p>
        </p:txBody>
      </p:sp>
      <p:pic>
        <p:nvPicPr>
          <p:cNvPr id="15363" name="Image 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363538"/>
            <a:ext cx="611188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-62979"/>
            <a:ext cx="7176120" cy="1547763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15368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2" y="5611812"/>
            <a:ext cx="1704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663" y="3851275"/>
            <a:ext cx="760412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ZoneTexte 15"/>
          <p:cNvSpPr txBox="1">
            <a:spLocks noChangeArrowheads="1"/>
          </p:cNvSpPr>
          <p:nvPr/>
        </p:nvSpPr>
        <p:spPr bwMode="auto">
          <a:xfrm>
            <a:off x="4079875" y="4149080"/>
            <a:ext cx="40322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 smtClean="0">
                <a:latin typeface="Berlin Sans FB Demi" panose="020E0802020502020306" pitchFamily="34" charset="0"/>
                <a:ea typeface="MS Gothic" panose="020B0609070205080204" pitchFamily="49" charset="-128"/>
              </a:rPr>
              <a:t>5 mai</a:t>
            </a:r>
            <a:r>
              <a:rPr lang="fr-FR" altLang="fr-FR" sz="1600" b="1" dirty="0" smtClean="0">
                <a:latin typeface="Berlin Sans FB Demi" panose="020E0802020502020306" pitchFamily="34" charset="0"/>
                <a:ea typeface="MS Gothic" panose="020B0609070205080204" pitchFamily="49" charset="-128"/>
              </a:rPr>
              <a:t> </a:t>
            </a:r>
            <a:r>
              <a:rPr lang="fr-FR" altLang="fr-FR" sz="1600" b="1" dirty="0">
                <a:latin typeface="Berlin Sans FB Demi" panose="020E0802020502020306" pitchFamily="34" charset="0"/>
                <a:ea typeface="MS Gothic" panose="020B0609070205080204" pitchFamily="49" charset="-128"/>
              </a:rPr>
              <a:t>2021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600" b="1" dirty="0">
              <a:latin typeface="Berlin Sans FB Demi" panose="020E0802020502020306" pitchFamily="34" charset="0"/>
              <a:ea typeface="MS Gothic" panose="020B0609070205080204" pitchFamily="49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latin typeface="Berlin Sans FB Demi" panose="020E0802020502020306" pitchFamily="34" charset="0"/>
                <a:ea typeface="MS Gothic" panose="020B0609070205080204" pitchFamily="49" charset="-128"/>
              </a:rPr>
              <a:t>Louis Péault</a:t>
            </a:r>
          </a:p>
        </p:txBody>
      </p:sp>
      <p:pic>
        <p:nvPicPr>
          <p:cNvPr id="15371" name="Image 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825875"/>
            <a:ext cx="73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Image 10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1700213"/>
            <a:ext cx="4889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Image 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1800225"/>
            <a:ext cx="427038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Image 10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5534025"/>
            <a:ext cx="65722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Image 10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25" y="5681663"/>
            <a:ext cx="8985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Image 10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776413"/>
            <a:ext cx="28892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563" y="272154"/>
            <a:ext cx="2428528" cy="877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763713" y="-19844"/>
            <a:ext cx="10428287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>
                <a:latin typeface="+mn-lt"/>
                <a:ea typeface="Adobe Heiti Std R" pitchFamily="34" charset="-128"/>
              </a:rPr>
              <a:t>Hypothèse</a:t>
            </a:r>
            <a:r>
              <a:rPr lang="en-US" sz="2400" b="1" dirty="0">
                <a:latin typeface="+mn-lt"/>
                <a:ea typeface="Adobe Heiti Std R" pitchFamily="34" charset="-128"/>
              </a:rPr>
              <a:t> de travail</a:t>
            </a:r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>
            <a:off x="1547813" y="681038"/>
            <a:ext cx="10644187" cy="5397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0" y="1588"/>
            <a:ext cx="1763713" cy="7127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Introduction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4521551"/>
              </p:ext>
            </p:extLst>
          </p:nvPr>
        </p:nvGraphicFramePr>
        <p:xfrm>
          <a:off x="2063552" y="5437937"/>
          <a:ext cx="3655654" cy="1159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0" name="CS ChemDraw Drawing" r:id="rId3" imgW="3655654" imgH="1159415" progId="ChemDraw.Document.6.0">
                  <p:embed/>
                </p:oleObj>
              </mc:Choice>
              <mc:Fallback>
                <p:oleObj name="CS ChemDraw Drawing" r:id="rId3" imgW="3655654" imgH="115941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63552" y="5437937"/>
                        <a:ext cx="3655654" cy="1159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54C943FD-E40B-41F5-A323-E908A36A2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1714D-CE43-424A-ADC1-BB7A7775943B}" type="slidenum">
              <a:rPr lang="fr-FR" altLang="fr-FR" smtClean="0"/>
              <a:pPr>
                <a:defRPr/>
              </a:pPr>
              <a:t>10</a:t>
            </a:fld>
            <a:endParaRPr lang="fr-FR" altLang="fr-FR"/>
          </a:p>
        </p:txBody>
      </p:sp>
      <p:sp>
        <p:nvSpPr>
          <p:cNvPr id="9" name="ZoneTexte 11"/>
          <p:cNvSpPr txBox="1">
            <a:spLocks noChangeArrowheads="1"/>
          </p:cNvSpPr>
          <p:nvPr/>
        </p:nvSpPr>
        <p:spPr bwMode="auto">
          <a:xfrm>
            <a:off x="911225" y="908050"/>
            <a:ext cx="6696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latin typeface="Arial" panose="020B0604020202020204" pitchFamily="34" charset="0"/>
                <a:sym typeface="Wingdings 3" panose="05040102010807070707" pitchFamily="18" charset="2"/>
              </a:rPr>
              <a:t>Travaux précédents</a:t>
            </a:r>
            <a:endParaRPr lang="fr-FR" altLang="fr-FR" sz="1600" b="1" dirty="0">
              <a:latin typeface="Arial" panose="020B0604020202020204" pitchFamily="34" charset="0"/>
            </a:endParaRP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9461421"/>
              </p:ext>
            </p:extLst>
          </p:nvPr>
        </p:nvGraphicFramePr>
        <p:xfrm>
          <a:off x="2063552" y="1435895"/>
          <a:ext cx="3271837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1" name="CS ChemDraw Drawing" r:id="rId5" imgW="3271736" imgH="856113" progId="ChemDraw.Document.6.0">
                  <p:embed/>
                </p:oleObj>
              </mc:Choice>
              <mc:Fallback>
                <p:oleObj name="CS ChemDraw Drawing" r:id="rId5" imgW="3271736" imgH="85611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63552" y="1435895"/>
                        <a:ext cx="3271837" cy="855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ZoneTexte 11"/>
          <p:cNvSpPr txBox="1">
            <a:spLocks noChangeArrowheads="1"/>
          </p:cNvSpPr>
          <p:nvPr/>
        </p:nvSpPr>
        <p:spPr bwMode="auto">
          <a:xfrm>
            <a:off x="911225" y="2708920"/>
            <a:ext cx="6696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latin typeface="Arial" panose="020B0604020202020204" pitchFamily="34" charset="0"/>
                <a:sym typeface="Wingdings 3" panose="05040102010807070707" pitchFamily="18" charset="2"/>
              </a:rPr>
              <a:t>Piste de modification</a:t>
            </a:r>
            <a:endParaRPr lang="fr-FR" altLang="fr-FR" sz="1600" b="1" dirty="0">
              <a:latin typeface="Arial" panose="020B0604020202020204" pitchFamily="34" charset="0"/>
            </a:endParaRP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911452" y="4963070"/>
            <a:ext cx="6696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latin typeface="Arial" panose="020B0604020202020204" pitchFamily="34" charset="0"/>
                <a:sym typeface="Wingdings 3" panose="05040102010807070707" pitchFamily="18" charset="2"/>
              </a:rPr>
              <a:t>Proposition de nouvelle réaction</a:t>
            </a:r>
            <a:endParaRPr lang="fr-FR" altLang="fr-FR" sz="1600" b="1" dirty="0">
              <a:latin typeface="Arial" panose="020B0604020202020204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7623291" y="1717676"/>
            <a:ext cx="2930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/>
              <a:t>Chem. </a:t>
            </a:r>
            <a:r>
              <a:rPr lang="en-US" altLang="fr-FR" sz="1300" i="1" dirty="0" err="1"/>
              <a:t>Commun</a:t>
            </a:r>
            <a:r>
              <a:rPr lang="en-US" altLang="fr-FR" sz="1300" i="1" dirty="0"/>
              <a:t>. </a:t>
            </a:r>
            <a:r>
              <a:rPr lang="en-US" altLang="fr-FR" sz="1300" b="1" dirty="0"/>
              <a:t>2019</a:t>
            </a:r>
            <a:r>
              <a:rPr lang="en-US" altLang="fr-FR" sz="1300" dirty="0"/>
              <a:t>, 7398</a:t>
            </a:r>
            <a:endParaRPr lang="fr-FR" altLang="fr-FR" sz="1300" dirty="0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7623291" y="3890963"/>
            <a:ext cx="2930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/>
              <a:t>Tetrahedron. </a:t>
            </a:r>
            <a:r>
              <a:rPr lang="en-US" altLang="fr-FR" sz="1300" b="1" dirty="0"/>
              <a:t>1995</a:t>
            </a:r>
            <a:r>
              <a:rPr lang="en-US" altLang="fr-FR" sz="1300" dirty="0"/>
              <a:t>, 8573</a:t>
            </a:r>
            <a:endParaRPr lang="fr-FR" altLang="fr-FR" sz="1300" dirty="0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570958"/>
              </p:ext>
            </p:extLst>
          </p:nvPr>
        </p:nvGraphicFramePr>
        <p:xfrm>
          <a:off x="2061344" y="3148013"/>
          <a:ext cx="3530600" cy="165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2" name="CS ChemDraw Drawing" r:id="rId7" imgW="3529966" imgH="1653771" progId="ChemDraw.Document.6.0">
                  <p:embed/>
                </p:oleObj>
              </mc:Choice>
              <mc:Fallback>
                <p:oleObj name="CS ChemDraw Drawing" r:id="rId7" imgW="3529966" imgH="165377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61344" y="3148013"/>
                        <a:ext cx="3530600" cy="165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5325440" y="3452813"/>
            <a:ext cx="293080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300" dirty="0"/>
              <a:t>10 h, 92%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325440" y="4363596"/>
            <a:ext cx="293080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300" dirty="0"/>
              <a:t>24 h, 65%</a:t>
            </a:r>
          </a:p>
        </p:txBody>
      </p:sp>
    </p:spTree>
    <p:extLst>
      <p:ext uri="{BB962C8B-B14F-4D97-AF65-F5344CB8AC3E}">
        <p14:creationId xmlns:p14="http://schemas.microsoft.com/office/powerpoint/2010/main" val="299678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763713" y="-19844"/>
            <a:ext cx="10428287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>
                <a:latin typeface="+mn-lt"/>
                <a:ea typeface="Adobe Heiti Std R" pitchFamily="34" charset="-128"/>
              </a:rPr>
              <a:t>Plan de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présentation</a:t>
            </a:r>
            <a:endParaRPr lang="en-US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>
            <a:off x="1547813" y="681038"/>
            <a:ext cx="10644187" cy="5397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0" y="1588"/>
            <a:ext cx="1763713" cy="7127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Introduction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AFB35B19-FAF8-426E-9171-CCB12BADB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1714D-CE43-424A-ADC1-BB7A7775943B}" type="slidenum">
              <a:rPr lang="fr-FR" altLang="fr-FR" smtClean="0"/>
              <a:pPr>
                <a:defRPr/>
              </a:pPr>
              <a:t>11</a:t>
            </a:fld>
            <a:endParaRPr lang="fr-FR" altLang="fr-FR"/>
          </a:p>
        </p:txBody>
      </p:sp>
      <p:sp>
        <p:nvSpPr>
          <p:cNvPr id="6" name="ZoneTexte 11">
            <a:extLst>
              <a:ext uri="{FF2B5EF4-FFF2-40B4-BE49-F238E27FC236}">
                <a16:creationId xmlns:a16="http://schemas.microsoft.com/office/drawing/2014/main" xmlns="" id="{67379342-98A0-4894-9009-3B6FA9285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856" y="1700808"/>
            <a:ext cx="8022456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latin typeface="Arial" panose="020B0604020202020204" pitchFamily="34" charset="0"/>
                <a:sym typeface="Wingdings 3" panose="05040102010807070707" pitchFamily="18" charset="2"/>
              </a:rPr>
              <a:t>I- Développement de conditions réactionnelles optimales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latin typeface="Arial" panose="020B0604020202020204" pitchFamily="34" charset="0"/>
                <a:sym typeface="Wingdings 3" panose="05040102010807070707" pitchFamily="18" charset="2"/>
              </a:rPr>
              <a:t>II- Extension à diverses molécules présentant la sous-structure d’intérêt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latin typeface="Arial" panose="020B0604020202020204" pitchFamily="34" charset="0"/>
                <a:sym typeface="Wingdings 3" panose="05040102010807070707" pitchFamily="18" charset="2"/>
              </a:rPr>
              <a:t>III- Étude mécanistique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latin typeface="Arial" panose="020B0604020202020204" pitchFamily="34" charset="0"/>
                <a:sym typeface="Wingdings 3" panose="05040102010807070707" pitchFamily="18" charset="2"/>
              </a:rPr>
              <a:t>	1. Étude expérimentale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b="1" dirty="0">
                <a:latin typeface="Arial" panose="020B0604020202020204" pitchFamily="34" charset="0"/>
                <a:sym typeface="Wingdings 3" panose="05040102010807070707" pitchFamily="18" charset="2"/>
              </a:rPr>
              <a:t>	2. Modélisation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dirty="0">
              <a:latin typeface="Arial" panose="020B0604020202020204" pitchFamily="34" charset="0"/>
              <a:sym typeface="Wingdings 3" panose="050401020108070707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62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38312" y="-63500"/>
            <a:ext cx="10453687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Développement de conditions optimales</a:t>
            </a:r>
          </a:p>
        </p:txBody>
      </p:sp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2" name="Rectangle 4"/>
          <p:cNvSpPr>
            <a:spLocks noChangeArrowheads="1"/>
          </p:cNvSpPr>
          <p:nvPr/>
        </p:nvSpPr>
        <p:spPr bwMode="auto">
          <a:xfrm>
            <a:off x="2640013" y="1200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4" name="Rectangle 6"/>
          <p:cNvSpPr>
            <a:spLocks noChangeArrowheads="1"/>
          </p:cNvSpPr>
          <p:nvPr/>
        </p:nvSpPr>
        <p:spPr bwMode="auto">
          <a:xfrm>
            <a:off x="2927350" y="346139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5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1524000" y="692696"/>
            <a:ext cx="10668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I.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1161526"/>
              </p:ext>
            </p:extLst>
          </p:nvPr>
        </p:nvGraphicFramePr>
        <p:xfrm>
          <a:off x="3265488" y="997149"/>
          <a:ext cx="5659437" cy="185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2" name="CS ChemDraw Drawing" r:id="rId4" imgW="4464996" imgH="1465956" progId="ChemDraw.Document.6.0">
                  <p:embed/>
                </p:oleObj>
              </mc:Choice>
              <mc:Fallback>
                <p:oleObj name="CS ChemDraw Drawing" r:id="rId4" imgW="4464996" imgH="146595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65488" y="997149"/>
                        <a:ext cx="5659437" cy="1855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60911"/>
              </p:ext>
            </p:extLst>
          </p:nvPr>
        </p:nvGraphicFramePr>
        <p:xfrm>
          <a:off x="2135560" y="3316153"/>
          <a:ext cx="8532441" cy="2345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2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62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24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800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3164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90895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Entrée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Conversion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Rendement </a:t>
                      </a:r>
                      <a:r>
                        <a:rPr lang="fr-FR" b="1" dirty="0"/>
                        <a:t>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Rendement 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Ratio E/A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0/100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69/31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76/24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71/29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92%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77/23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349781"/>
              </p:ext>
            </p:extLst>
          </p:nvPr>
        </p:nvGraphicFramePr>
        <p:xfrm>
          <a:off x="3897029" y="3337250"/>
          <a:ext cx="475845" cy="422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3" name="CS ChemDraw Drawing" r:id="rId6" imgW="380676" imgH="337974" progId="ChemDraw.Document.6.0">
                  <p:embed/>
                </p:oleObj>
              </mc:Choice>
              <mc:Fallback>
                <p:oleObj name="CS ChemDraw Drawing" r:id="rId6" imgW="380676" imgH="33797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97029" y="3337250"/>
                        <a:ext cx="475845" cy="422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308750"/>
              </p:ext>
            </p:extLst>
          </p:nvPr>
        </p:nvGraphicFramePr>
        <p:xfrm>
          <a:off x="3766902" y="3860360"/>
          <a:ext cx="649321" cy="357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4" name="CS ChemDraw Drawing" r:id="rId8" imgW="519457" imgH="286127" progId="ChemDraw.Document.6.0">
                  <p:embed/>
                </p:oleObj>
              </mc:Choice>
              <mc:Fallback>
                <p:oleObj name="CS ChemDraw Drawing" r:id="rId8" imgW="519457" imgH="28612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66902" y="3860360"/>
                        <a:ext cx="649321" cy="357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5182291"/>
              </p:ext>
            </p:extLst>
          </p:nvPr>
        </p:nvGraphicFramePr>
        <p:xfrm>
          <a:off x="3837427" y="4224599"/>
          <a:ext cx="508270" cy="357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5" name="CS ChemDraw Drawing" r:id="rId10" imgW="406616" imgH="286127" progId="ChemDraw.Document.6.0">
                  <p:embed/>
                </p:oleObj>
              </mc:Choice>
              <mc:Fallback>
                <p:oleObj name="CS ChemDraw Drawing" r:id="rId10" imgW="406616" imgH="28612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837427" y="4224599"/>
                        <a:ext cx="508270" cy="357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0719014"/>
              </p:ext>
            </p:extLst>
          </p:nvPr>
        </p:nvGraphicFramePr>
        <p:xfrm>
          <a:off x="3837427" y="4970603"/>
          <a:ext cx="494895" cy="355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6" name="CS ChemDraw Drawing" r:id="rId12" imgW="395916" imgH="284507" progId="ChemDraw.Document.6.0">
                  <p:embed/>
                </p:oleObj>
              </mc:Choice>
              <mc:Fallback>
                <p:oleObj name="CS ChemDraw Drawing" r:id="rId12" imgW="395916" imgH="28450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837427" y="4970603"/>
                        <a:ext cx="494895" cy="355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3358722"/>
              </p:ext>
            </p:extLst>
          </p:nvPr>
        </p:nvGraphicFramePr>
        <p:xfrm>
          <a:off x="3644867" y="4579156"/>
          <a:ext cx="889270" cy="384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7" name="CS ChemDraw Drawing" r:id="rId14" imgW="711416" imgH="307514" progId="ChemDraw.Document.6.0">
                  <p:embed/>
                </p:oleObj>
              </mc:Choice>
              <mc:Fallback>
                <p:oleObj name="CS ChemDraw Drawing" r:id="rId14" imgW="711416" imgH="30751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644867" y="4579156"/>
                        <a:ext cx="889270" cy="384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545841"/>
              </p:ext>
            </p:extLst>
          </p:nvPr>
        </p:nvGraphicFramePr>
        <p:xfrm>
          <a:off x="3837426" y="5318106"/>
          <a:ext cx="494895" cy="355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8" name="CS ChemDraw Drawing" r:id="rId16" imgW="395916" imgH="284507" progId="ChemDraw.Document.6.0">
                  <p:embed/>
                </p:oleObj>
              </mc:Choice>
              <mc:Fallback>
                <p:oleObj name="CS ChemDraw Drawing" r:id="rId16" imgW="395916" imgH="28450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837426" y="5318106"/>
                        <a:ext cx="494895" cy="355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lèche droite 12"/>
          <p:cNvSpPr/>
          <p:nvPr/>
        </p:nvSpPr>
        <p:spPr>
          <a:xfrm>
            <a:off x="1181939" y="5396330"/>
            <a:ext cx="757287" cy="1778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358602" y="529191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 = 5 h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135560" y="6112719"/>
            <a:ext cx="6793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Conditions réactionnelles : 0,25 </a:t>
            </a:r>
            <a:r>
              <a:rPr lang="fr-FR" dirty="0" err="1"/>
              <a:t>mmol</a:t>
            </a:r>
            <a:r>
              <a:rPr lang="fr-FR" dirty="0"/>
              <a:t> de substrat dans 5 </a:t>
            </a:r>
            <a:r>
              <a:rPr lang="fr-FR" dirty="0" err="1"/>
              <a:t>mL</a:t>
            </a:r>
            <a:r>
              <a:rPr lang="fr-FR" dirty="0"/>
              <a:t> de </a:t>
            </a:r>
            <a:r>
              <a:rPr lang="fr-FR" dirty="0" err="1"/>
              <a:t>MeOH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9DA8EF60-5206-43BA-8ABC-6830451DD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12</a:t>
            </a:fld>
            <a:endParaRPr lang="fr-FR" alt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1524000" y="692696"/>
            <a:ext cx="10668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II.</a:t>
            </a: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780800"/>
              </p:ext>
            </p:extLst>
          </p:nvPr>
        </p:nvGraphicFramePr>
        <p:xfrm>
          <a:off x="2474913" y="3840163"/>
          <a:ext cx="7243762" cy="187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" name="CS ChemDraw Drawing" r:id="rId3" imgW="5795415" imgH="1499332" progId="ChemDraw.Document.6.0">
                  <p:embed/>
                </p:oleObj>
              </mc:Choice>
              <mc:Fallback>
                <p:oleObj name="CS ChemDraw Drawing" r:id="rId3" imgW="5795415" imgH="149933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74913" y="3840163"/>
                        <a:ext cx="7243762" cy="1874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3678795"/>
              </p:ext>
            </p:extLst>
          </p:nvPr>
        </p:nvGraphicFramePr>
        <p:xfrm>
          <a:off x="3427413" y="1968500"/>
          <a:ext cx="5340350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" name="CS ChemDraw Drawing" r:id="rId5" imgW="4273037" imgH="833106" progId="ChemDraw.Document.6.0">
                  <p:embed/>
                </p:oleObj>
              </mc:Choice>
              <mc:Fallback>
                <p:oleObj name="CS ChemDraw Drawing" r:id="rId5" imgW="4273037" imgH="83310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7413" y="1968500"/>
                        <a:ext cx="5340350" cy="1042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44A8CC2D-174D-4AA4-BE1C-8340D8C1E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13</a:t>
            </a:fld>
            <a:endParaRPr lang="fr-FR" altLang="fr-FR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E10866C-A278-460E-AD2C-C069FF58B13B}"/>
              </a:ext>
            </a:extLst>
          </p:cNvPr>
          <p:cNvSpPr txBox="1">
            <a:spLocks/>
          </p:cNvSpPr>
          <p:nvPr/>
        </p:nvSpPr>
        <p:spPr bwMode="auto">
          <a:xfrm>
            <a:off x="1738312" y="-63500"/>
            <a:ext cx="104536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>
                <a:latin typeface="+mn-lt"/>
                <a:ea typeface="Adobe Heiti Std R" pitchFamily="34" charset="-128"/>
              </a:rPr>
              <a:t>Développement de conditions optimales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336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1524000" y="692696"/>
            <a:ext cx="10668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II.</a:t>
            </a: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2070782"/>
              </p:ext>
            </p:extLst>
          </p:nvPr>
        </p:nvGraphicFramePr>
        <p:xfrm>
          <a:off x="2214563" y="2339975"/>
          <a:ext cx="7766050" cy="236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" name="CS ChemDraw Drawing" r:id="rId3" imgW="6213043" imgH="1892203" progId="ChemDraw.Document.6.0">
                  <p:embed/>
                </p:oleObj>
              </mc:Choice>
              <mc:Fallback>
                <p:oleObj name="CS ChemDraw Drawing" r:id="rId3" imgW="6213043" imgH="189220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14563" y="2339975"/>
                        <a:ext cx="7766050" cy="2366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A12DDA89-B6AA-48F9-A259-2A8C819AB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14</a:t>
            </a:fld>
            <a:endParaRPr lang="fr-FR" altLang="fr-FR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EABD3499-F6EC-4673-AD2E-BC25C6A16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312" y="-63500"/>
            <a:ext cx="10453687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Développement de conditions optimales</a:t>
            </a:r>
          </a:p>
        </p:txBody>
      </p:sp>
    </p:spTree>
    <p:extLst>
      <p:ext uri="{BB962C8B-B14F-4D97-AF65-F5344CB8AC3E}">
        <p14:creationId xmlns:p14="http://schemas.microsoft.com/office/powerpoint/2010/main" val="67875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I.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595193"/>
              </p:ext>
            </p:extLst>
          </p:nvPr>
        </p:nvGraphicFramePr>
        <p:xfrm>
          <a:off x="879475" y="1528763"/>
          <a:ext cx="5310188" cy="440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CS ChemDraw Drawing" r:id="rId3" imgW="3358637" imgH="2787067" progId="ChemDraw.Document.6.0">
                  <p:embed/>
                </p:oleObj>
              </mc:Choice>
              <mc:Fallback>
                <p:oleObj name="CS ChemDraw Drawing" r:id="rId3" imgW="3358637" imgH="278706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9475" y="1528763"/>
                        <a:ext cx="5310188" cy="4408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t="3520" r="7221" b="8349"/>
          <a:stretch/>
        </p:blipFill>
        <p:spPr>
          <a:xfrm rot="5400000">
            <a:off x="6299514" y="1813108"/>
            <a:ext cx="4992555" cy="3744416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344E04C8-C482-4247-9FE2-3196AAD0C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15</a:t>
            </a:fld>
            <a:endParaRPr lang="fr-FR" altLang="fr-FR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84CBF3F5-9693-44BC-A5E2-0B4A5EA95469}"/>
              </a:ext>
            </a:extLst>
          </p:cNvPr>
          <p:cNvSpPr txBox="1">
            <a:spLocks/>
          </p:cNvSpPr>
          <p:nvPr/>
        </p:nvSpPr>
        <p:spPr bwMode="auto">
          <a:xfrm>
            <a:off x="1738312" y="-63500"/>
            <a:ext cx="104536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Développement de conditions optimales : montage expérimental</a:t>
            </a:r>
          </a:p>
        </p:txBody>
      </p:sp>
    </p:spTree>
    <p:extLst>
      <p:ext uri="{BB962C8B-B14F-4D97-AF65-F5344CB8AC3E}">
        <p14:creationId xmlns:p14="http://schemas.microsoft.com/office/powerpoint/2010/main" val="363300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38312" y="-63500"/>
            <a:ext cx="10453687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Extension : variation des substituants</a:t>
            </a:r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II.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732143"/>
              </p:ext>
            </p:extLst>
          </p:nvPr>
        </p:nvGraphicFramePr>
        <p:xfrm>
          <a:off x="2486025" y="955675"/>
          <a:ext cx="7219950" cy="166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4" name="CS ChemDraw Drawing" r:id="rId3" imgW="4813894" imgH="1106272" progId="ChemDraw.Document.6.0">
                  <p:embed/>
                </p:oleObj>
              </mc:Choice>
              <mc:Fallback>
                <p:oleObj name="CS ChemDraw Drawing" r:id="rId3" imgW="4813894" imgH="110627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6025" y="955675"/>
                        <a:ext cx="7219950" cy="166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7465536"/>
              </p:ext>
            </p:extLst>
          </p:nvPr>
        </p:nvGraphicFramePr>
        <p:xfrm>
          <a:off x="5494338" y="3084513"/>
          <a:ext cx="725487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5" name="CS ChemDraw Drawing" r:id="rId5" imgW="725035" imgH="854493" progId="ChemDraw.Document.6.0">
                  <p:embed/>
                </p:oleObj>
              </mc:Choice>
              <mc:Fallback>
                <p:oleObj name="CS ChemDraw Drawing" r:id="rId5" imgW="725035" imgH="85449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94338" y="3084513"/>
                        <a:ext cx="725487" cy="85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408578"/>
              </p:ext>
            </p:extLst>
          </p:nvPr>
        </p:nvGraphicFramePr>
        <p:xfrm>
          <a:off x="607852" y="3065462"/>
          <a:ext cx="1243012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6" name="CS ChemDraw Drawing" r:id="rId7" imgW="1243195" imgH="970175" progId="ChemDraw.Document.6.0">
                  <p:embed/>
                </p:oleObj>
              </mc:Choice>
              <mc:Fallback>
                <p:oleObj name="CS ChemDraw Drawing" r:id="rId7" imgW="1243195" imgH="9701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7852" y="3065462"/>
                        <a:ext cx="1243012" cy="969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577673"/>
              </p:ext>
            </p:extLst>
          </p:nvPr>
        </p:nvGraphicFramePr>
        <p:xfrm>
          <a:off x="3085538" y="3066833"/>
          <a:ext cx="1243012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7" name="CS ChemDraw Drawing" r:id="rId9" imgW="1243195" imgH="929022" progId="ChemDraw.Document.6.0">
                  <p:embed/>
                </p:oleObj>
              </mc:Choice>
              <mc:Fallback>
                <p:oleObj name="CS ChemDraw Drawing" r:id="rId9" imgW="1243195" imgH="92902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85538" y="3066833"/>
                        <a:ext cx="1243012" cy="928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027039"/>
              </p:ext>
            </p:extLst>
          </p:nvPr>
        </p:nvGraphicFramePr>
        <p:xfrm>
          <a:off x="3086100" y="4732338"/>
          <a:ext cx="1044575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8" name="CS ChemDraw Drawing" r:id="rId11" imgW="1045075" imgH="929022" progId="ChemDraw.Document.6.0">
                  <p:embed/>
                </p:oleObj>
              </mc:Choice>
              <mc:Fallback>
                <p:oleObj name="CS ChemDraw Drawing" r:id="rId11" imgW="1045075" imgH="92902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86100" y="4732338"/>
                        <a:ext cx="1044575" cy="928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7564"/>
              </p:ext>
            </p:extLst>
          </p:nvPr>
        </p:nvGraphicFramePr>
        <p:xfrm>
          <a:off x="7573413" y="4732561"/>
          <a:ext cx="1235075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9" name="CS ChemDraw Drawing" r:id="rId13" imgW="1235737" imgH="970175" progId="ChemDraw.Document.6.0">
                  <p:embed/>
                </p:oleObj>
              </mc:Choice>
              <mc:Fallback>
                <p:oleObj name="CS ChemDraw Drawing" r:id="rId13" imgW="1235737" imgH="9701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573413" y="4732561"/>
                        <a:ext cx="1235075" cy="969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0288841"/>
              </p:ext>
            </p:extLst>
          </p:nvPr>
        </p:nvGraphicFramePr>
        <p:xfrm>
          <a:off x="9840416" y="3084707"/>
          <a:ext cx="1422400" cy="110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0" name="CS ChemDraw Drawing" r:id="rId15" imgW="1423157" imgH="1102708" progId="ChemDraw.Document.6.0">
                  <p:embed/>
                </p:oleObj>
              </mc:Choice>
              <mc:Fallback>
                <p:oleObj name="CS ChemDraw Drawing" r:id="rId15" imgW="1423157" imgH="110270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840416" y="3084707"/>
                        <a:ext cx="1422400" cy="1103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188410"/>
              </p:ext>
            </p:extLst>
          </p:nvPr>
        </p:nvGraphicFramePr>
        <p:xfrm>
          <a:off x="9840913" y="4729163"/>
          <a:ext cx="1373187" cy="118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1" name="CS ChemDraw Drawing" r:id="rId17" imgW="1372897" imgH="1182097" progId="ChemDraw.Document.6.0">
                  <p:embed/>
                </p:oleObj>
              </mc:Choice>
              <mc:Fallback>
                <p:oleObj name="CS ChemDraw Drawing" r:id="rId17" imgW="1372897" imgH="118209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840913" y="4729163"/>
                        <a:ext cx="1373187" cy="1182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604268"/>
              </p:ext>
            </p:extLst>
          </p:nvPr>
        </p:nvGraphicFramePr>
        <p:xfrm>
          <a:off x="7573413" y="3065462"/>
          <a:ext cx="11525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2" name="CS ChemDraw Drawing" r:id="rId19" imgW="1151755" imgH="854493" progId="ChemDraw.Document.6.0">
                  <p:embed/>
                </p:oleObj>
              </mc:Choice>
              <mc:Fallback>
                <p:oleObj name="CS ChemDraw Drawing" r:id="rId19" imgW="1151755" imgH="85449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573413" y="3065462"/>
                        <a:ext cx="1152525" cy="85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7698464"/>
              </p:ext>
            </p:extLst>
          </p:nvPr>
        </p:nvGraphicFramePr>
        <p:xfrm>
          <a:off x="5496192" y="4732561"/>
          <a:ext cx="723900" cy="114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3" name="CS ChemDraw Drawing" r:id="rId21" imgW="723738" imgH="1147101" progId="ChemDraw.Document.6.0">
                  <p:embed/>
                </p:oleObj>
              </mc:Choice>
              <mc:Fallback>
                <p:oleObj name="CS ChemDraw Drawing" r:id="rId21" imgW="723738" imgH="114710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496192" y="4732561"/>
                        <a:ext cx="723900" cy="1147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ZoneTexte 28"/>
          <p:cNvSpPr txBox="1"/>
          <p:nvPr/>
        </p:nvSpPr>
        <p:spPr>
          <a:xfrm>
            <a:off x="5375920" y="4119646"/>
            <a:ext cx="99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49% (</a:t>
            </a:r>
            <a:r>
              <a:rPr lang="fr-FR" sz="1200" i="1" dirty="0"/>
              <a:t>23%</a:t>
            </a:r>
            <a:r>
              <a:rPr lang="fr-FR" sz="1200" dirty="0"/>
              <a:t>)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442938" y="4119646"/>
            <a:ext cx="18083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R = H : 55% (</a:t>
            </a:r>
            <a:r>
              <a:rPr lang="fr-FR" sz="1200" i="1" dirty="0"/>
              <a:t>16%</a:t>
            </a:r>
            <a:r>
              <a:rPr lang="fr-FR" sz="1200" dirty="0"/>
              <a:t>)</a:t>
            </a:r>
          </a:p>
          <a:p>
            <a:r>
              <a:rPr lang="fr-FR" sz="1200" dirty="0"/>
              <a:t>R = Me : 50% (</a:t>
            </a:r>
            <a:r>
              <a:rPr lang="fr-FR" sz="1200" i="1" dirty="0"/>
              <a:t>6%</a:t>
            </a:r>
            <a:r>
              <a:rPr lang="fr-FR" sz="1200" dirty="0"/>
              <a:t>)</a:t>
            </a:r>
          </a:p>
          <a:p>
            <a:r>
              <a:rPr lang="fr-FR" sz="1200" dirty="0"/>
              <a:t>R = </a:t>
            </a:r>
            <a:r>
              <a:rPr lang="fr-FR" sz="1200" dirty="0" err="1"/>
              <a:t>vinyl</a:t>
            </a:r>
            <a:r>
              <a:rPr lang="fr-FR" sz="1200" dirty="0"/>
              <a:t> : 43% (</a:t>
            </a:r>
            <a:r>
              <a:rPr lang="fr-FR" sz="1200" i="1" dirty="0"/>
              <a:t>7%</a:t>
            </a:r>
            <a:r>
              <a:rPr lang="fr-FR" sz="1200" dirty="0"/>
              <a:t>)</a:t>
            </a:r>
          </a:p>
          <a:p>
            <a:r>
              <a:rPr lang="fr-FR" sz="1200" dirty="0"/>
              <a:t>R = Ph : 26% (</a:t>
            </a:r>
            <a:r>
              <a:rPr lang="fr-FR" sz="1200" i="1" dirty="0"/>
              <a:t>9%</a:t>
            </a:r>
            <a:r>
              <a:rPr lang="fr-FR" sz="1200" dirty="0"/>
              <a:t>)</a:t>
            </a:r>
          </a:p>
          <a:p>
            <a:r>
              <a:rPr lang="fr-FR" sz="1200" dirty="0"/>
              <a:t>R = </a:t>
            </a:r>
            <a:r>
              <a:rPr lang="fr-FR" sz="1200" dirty="0" err="1"/>
              <a:t>OMe</a:t>
            </a:r>
            <a:r>
              <a:rPr lang="fr-FR" sz="1200" dirty="0"/>
              <a:t> : 58% (</a:t>
            </a:r>
            <a:r>
              <a:rPr lang="fr-FR" sz="1200" i="1" dirty="0"/>
              <a:t>14%</a:t>
            </a:r>
            <a:r>
              <a:rPr lang="fr-FR" sz="1200" dirty="0"/>
              <a:t>)</a:t>
            </a:r>
          </a:p>
          <a:p>
            <a:r>
              <a:rPr lang="fr-FR" sz="1200" dirty="0"/>
              <a:t>R = </a:t>
            </a:r>
            <a:r>
              <a:rPr lang="fr-FR" sz="1200" dirty="0" err="1"/>
              <a:t>OEt</a:t>
            </a:r>
            <a:r>
              <a:rPr lang="fr-FR" sz="1200" dirty="0"/>
              <a:t> : 72% (</a:t>
            </a:r>
            <a:r>
              <a:rPr lang="fr-FR" sz="1200" i="1" dirty="0"/>
              <a:t>13%</a:t>
            </a:r>
            <a:r>
              <a:rPr lang="fr-FR" sz="1200" dirty="0"/>
              <a:t>)</a:t>
            </a:r>
          </a:p>
          <a:p>
            <a:r>
              <a:rPr lang="fr-FR" sz="1200" dirty="0"/>
              <a:t>R = F : 56% (</a:t>
            </a:r>
            <a:r>
              <a:rPr lang="fr-FR" sz="1200" i="1" dirty="0"/>
              <a:t>11%</a:t>
            </a:r>
            <a:r>
              <a:rPr lang="fr-FR" sz="1200" dirty="0"/>
              <a:t>)</a:t>
            </a:r>
          </a:p>
          <a:p>
            <a:r>
              <a:rPr lang="fr-FR" sz="1200" dirty="0"/>
              <a:t>R = Cl : 53% (</a:t>
            </a:r>
            <a:r>
              <a:rPr lang="fr-FR" sz="1200" i="1" dirty="0"/>
              <a:t>14%</a:t>
            </a:r>
            <a:r>
              <a:rPr lang="fr-FR" sz="1200" dirty="0"/>
              <a:t>)</a:t>
            </a:r>
          </a:p>
          <a:p>
            <a:r>
              <a:rPr lang="fr-FR" sz="1200" dirty="0"/>
              <a:t>R = NO</a:t>
            </a:r>
            <a:r>
              <a:rPr lang="fr-FR" sz="1200" baseline="-25000" dirty="0"/>
              <a:t>2</a:t>
            </a:r>
            <a:r>
              <a:rPr lang="fr-FR" sz="1200" dirty="0"/>
              <a:t> : 38% (</a:t>
            </a:r>
            <a:r>
              <a:rPr lang="fr-FR" sz="1200" i="1" dirty="0"/>
              <a:t>16%</a:t>
            </a:r>
            <a:r>
              <a:rPr lang="fr-FR" sz="1200" dirty="0"/>
              <a:t>)</a:t>
            </a:r>
          </a:p>
          <a:p>
            <a:r>
              <a:rPr lang="fr-FR" sz="1200" dirty="0"/>
              <a:t>R = CN : 38% (</a:t>
            </a:r>
            <a:r>
              <a:rPr lang="fr-FR" sz="1200" i="1" dirty="0"/>
              <a:t>14%</a:t>
            </a:r>
            <a:r>
              <a:rPr lang="fr-FR" sz="1200" dirty="0"/>
              <a:t>)</a:t>
            </a:r>
          </a:p>
          <a:p>
            <a:r>
              <a:rPr lang="fr-FR" sz="1200" dirty="0"/>
              <a:t>R = SO</a:t>
            </a:r>
            <a:r>
              <a:rPr lang="fr-FR" sz="1200" baseline="-25000" dirty="0"/>
              <a:t>2</a:t>
            </a:r>
            <a:r>
              <a:rPr lang="fr-FR" sz="1200" dirty="0"/>
              <a:t>Me : 45% (</a:t>
            </a:r>
            <a:r>
              <a:rPr lang="fr-FR" sz="1200" i="1" dirty="0"/>
              <a:t>14%</a:t>
            </a:r>
            <a:r>
              <a:rPr lang="fr-FR" sz="1200" dirty="0"/>
              <a:t>)</a:t>
            </a:r>
          </a:p>
          <a:p>
            <a:r>
              <a:rPr lang="fr-FR" sz="1200" dirty="0"/>
              <a:t>R = COOH : 0% (</a:t>
            </a:r>
            <a:r>
              <a:rPr lang="fr-FR" sz="1200" i="1" dirty="0"/>
              <a:t>0%</a:t>
            </a:r>
            <a:r>
              <a:rPr lang="fr-FR" sz="1200" dirty="0"/>
              <a:t>)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2982324" y="4119646"/>
            <a:ext cx="1484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R = Me : 56% (</a:t>
            </a:r>
            <a:r>
              <a:rPr lang="fr-FR" sz="1200" i="1" dirty="0"/>
              <a:t>15%</a:t>
            </a:r>
            <a:r>
              <a:rPr lang="fr-FR" sz="1200" dirty="0"/>
              <a:t>)</a:t>
            </a:r>
          </a:p>
          <a:p>
            <a:r>
              <a:rPr lang="fr-FR" sz="1200" dirty="0"/>
              <a:t>R = Cl : 48% (</a:t>
            </a:r>
            <a:r>
              <a:rPr lang="fr-FR" sz="1200" i="1" dirty="0"/>
              <a:t>12%</a:t>
            </a:r>
            <a:r>
              <a:rPr lang="fr-FR" sz="1200" dirty="0"/>
              <a:t>)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2982324" y="5781639"/>
            <a:ext cx="1484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R = Me : 38% (</a:t>
            </a:r>
            <a:r>
              <a:rPr lang="fr-FR" sz="1200" i="1" dirty="0"/>
              <a:t>22%</a:t>
            </a:r>
            <a:r>
              <a:rPr lang="fr-FR" sz="1200" dirty="0"/>
              <a:t>)</a:t>
            </a:r>
          </a:p>
          <a:p>
            <a:r>
              <a:rPr lang="fr-FR" sz="1200" dirty="0"/>
              <a:t>R = F : 38% (</a:t>
            </a:r>
            <a:r>
              <a:rPr lang="fr-FR" sz="1200" i="1" dirty="0"/>
              <a:t>22%</a:t>
            </a:r>
            <a:r>
              <a:rPr lang="fr-FR" sz="1200" dirty="0"/>
              <a:t>)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5375920" y="5966305"/>
            <a:ext cx="99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49% (</a:t>
            </a:r>
            <a:r>
              <a:rPr lang="fr-FR" sz="1200" i="1" dirty="0"/>
              <a:t>26%</a:t>
            </a:r>
            <a:r>
              <a:rPr lang="fr-FR" sz="1200" dirty="0"/>
              <a:t>)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7624742" y="4113604"/>
            <a:ext cx="99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51% (</a:t>
            </a:r>
            <a:r>
              <a:rPr lang="fr-FR" sz="1200" i="1" dirty="0"/>
              <a:t>19%</a:t>
            </a:r>
            <a:r>
              <a:rPr lang="fr-FR" sz="1200" dirty="0"/>
              <a:t>)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7624742" y="5966305"/>
            <a:ext cx="99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37% (</a:t>
            </a:r>
            <a:r>
              <a:rPr lang="fr-FR" sz="1200" i="1" dirty="0"/>
              <a:t>15%</a:t>
            </a:r>
            <a:r>
              <a:rPr lang="fr-FR" sz="1200" dirty="0"/>
              <a:t>)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9873564" y="4113604"/>
            <a:ext cx="99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64% (</a:t>
            </a:r>
            <a:r>
              <a:rPr lang="fr-FR" sz="1200" i="1" dirty="0"/>
              <a:t>14%</a:t>
            </a:r>
            <a:r>
              <a:rPr lang="fr-FR" sz="1200" dirty="0"/>
              <a:t>)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9873564" y="5966905"/>
            <a:ext cx="990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44% (</a:t>
            </a:r>
            <a:r>
              <a:rPr lang="fr-FR" sz="1200" i="1" dirty="0"/>
              <a:t>13%</a:t>
            </a:r>
            <a:r>
              <a:rPr lang="fr-FR" sz="1200" dirty="0"/>
              <a:t>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8A49DA60-5B4E-4D13-8AC2-E6551DD3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16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0132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38313" y="-63500"/>
            <a:ext cx="10453687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Étude mécanistique : confirmation de la structure supposée </a:t>
            </a:r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2" name="Rectangle 4"/>
          <p:cNvSpPr>
            <a:spLocks noChangeArrowheads="1"/>
          </p:cNvSpPr>
          <p:nvPr/>
        </p:nvSpPr>
        <p:spPr bwMode="auto">
          <a:xfrm>
            <a:off x="4071484" y="5626406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4" name="Rectangle 6"/>
          <p:cNvSpPr>
            <a:spLocks noChangeArrowheads="1"/>
          </p:cNvSpPr>
          <p:nvPr/>
        </p:nvSpPr>
        <p:spPr bwMode="auto">
          <a:xfrm>
            <a:off x="2927350" y="418147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III.1.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348807"/>
              </p:ext>
            </p:extLst>
          </p:nvPr>
        </p:nvGraphicFramePr>
        <p:xfrm>
          <a:off x="8616950" y="3171825"/>
          <a:ext cx="2668588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CS ChemDraw Drawing" r:id="rId3" imgW="1334635" imgH="971796" progId="ChemDraw.Document.6.0">
                  <p:embed/>
                </p:oleObj>
              </mc:Choice>
              <mc:Fallback>
                <p:oleObj name="CS ChemDraw Drawing" r:id="rId3" imgW="1334635" imgH="97179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16950" y="3171825"/>
                        <a:ext cx="2668588" cy="194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r="22006" b="15043"/>
          <a:stretch/>
        </p:blipFill>
        <p:spPr>
          <a:xfrm>
            <a:off x="311161" y="2163270"/>
            <a:ext cx="3600400" cy="364728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22281" t="35300" r="32360" b="35300"/>
          <a:stretch/>
        </p:blipFill>
        <p:spPr>
          <a:xfrm flipH="1">
            <a:off x="4163559" y="3173363"/>
            <a:ext cx="3888432" cy="2016224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58E0331-F261-4006-8F65-3DC1F2DAC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17</a:t>
            </a:fld>
            <a:endParaRPr lang="fr-FR" alt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9119A297-B999-4402-B3C4-2C456C74E5C5}"/>
              </a:ext>
            </a:extLst>
          </p:cNvPr>
          <p:cNvSpPr txBox="1"/>
          <p:nvPr/>
        </p:nvSpPr>
        <p:spPr>
          <a:xfrm>
            <a:off x="470162" y="1124744"/>
            <a:ext cx="7274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Obtention de monocristaux d’un époxyde, validation de la stéréochimie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14699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31504" y="-63500"/>
            <a:ext cx="9144000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Étude mécanistique : espèce active</a:t>
            </a:r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4" name="Rectangle 6"/>
          <p:cNvSpPr>
            <a:spLocks noChangeArrowheads="1"/>
          </p:cNvSpPr>
          <p:nvPr/>
        </p:nvSpPr>
        <p:spPr bwMode="auto">
          <a:xfrm>
            <a:off x="2927350" y="418147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III.1.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045988"/>
              </p:ext>
            </p:extLst>
          </p:nvPr>
        </p:nvGraphicFramePr>
        <p:xfrm>
          <a:off x="3123716" y="1965074"/>
          <a:ext cx="6759575" cy="333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4" name="CS ChemDraw Drawing" r:id="rId3" imgW="5406633" imgH="2655831" progId="ChemDraw.Document.6.0">
                  <p:embed/>
                </p:oleObj>
              </mc:Choice>
              <mc:Fallback>
                <p:oleObj name="CS ChemDraw Drawing" r:id="rId3" imgW="5406633" imgH="265583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23716" y="1965074"/>
                        <a:ext cx="6759575" cy="333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470162" y="1124744"/>
            <a:ext cx="7274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Expérience contrôle, validation de l’oxygène </a:t>
            </a:r>
            <a:r>
              <a:rPr lang="fr-FR" b="1" dirty="0" err="1">
                <a:sym typeface="Wingdings" panose="05000000000000000000" pitchFamily="2" charset="2"/>
              </a:rPr>
              <a:t>singulet</a:t>
            </a:r>
            <a:r>
              <a:rPr lang="fr-FR" b="1" dirty="0">
                <a:sym typeface="Wingdings" panose="05000000000000000000" pitchFamily="2" charset="2"/>
              </a:rPr>
              <a:t> comme espèce active</a:t>
            </a:r>
            <a:endParaRPr lang="fr-FR" b="1" dirty="0"/>
          </a:p>
        </p:txBody>
      </p:sp>
      <p:sp>
        <p:nvSpPr>
          <p:cNvPr id="7" name="Flèche droite 6"/>
          <p:cNvSpPr/>
          <p:nvPr/>
        </p:nvSpPr>
        <p:spPr>
          <a:xfrm>
            <a:off x="2053763" y="5589919"/>
            <a:ext cx="834951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927350" y="5513265"/>
            <a:ext cx="2237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/>
              <a:t>1</a:t>
            </a:r>
            <a:r>
              <a:rPr lang="fr-FR" dirty="0"/>
              <a:t>O</a:t>
            </a:r>
            <a:r>
              <a:rPr lang="fr-FR" baseline="-25000" dirty="0"/>
              <a:t>2</a:t>
            </a:r>
            <a:r>
              <a:rPr lang="fr-FR" dirty="0"/>
              <a:t> est l’espèce active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FCFB2A00-04A2-4527-B844-8EB618622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18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89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Rectangle 4"/>
          <p:cNvSpPr>
            <a:spLocks noChangeArrowheads="1"/>
          </p:cNvSpPr>
          <p:nvPr/>
        </p:nvSpPr>
        <p:spPr bwMode="auto">
          <a:xfrm>
            <a:off x="2640013" y="1200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4" name="Rectangle 6"/>
          <p:cNvSpPr>
            <a:spLocks noChangeArrowheads="1"/>
          </p:cNvSpPr>
          <p:nvPr/>
        </p:nvSpPr>
        <p:spPr bwMode="auto">
          <a:xfrm>
            <a:off x="2927350" y="418147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26169"/>
              </p:ext>
            </p:extLst>
          </p:nvPr>
        </p:nvGraphicFramePr>
        <p:xfrm>
          <a:off x="3049588" y="1930400"/>
          <a:ext cx="6135687" cy="142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8" name="CS ChemDraw Drawing" r:id="rId3" imgW="4906956" imgH="1135112" progId="ChemDraw.Document.6.0">
                  <p:embed/>
                </p:oleObj>
              </mc:Choice>
              <mc:Fallback>
                <p:oleObj name="CS ChemDraw Drawing" r:id="rId3" imgW="4906956" imgH="113511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9588" y="1930400"/>
                        <a:ext cx="6135687" cy="1427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au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7845025"/>
                  </p:ext>
                </p:extLst>
              </p:nvPr>
            </p:nvGraphicFramePr>
            <p:xfrm>
              <a:off x="1346268" y="4093938"/>
              <a:ext cx="9499464" cy="17833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7325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1062788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869647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  <a:gridCol w="699722">
                      <a:extLst>
                        <a:ext uri="{9D8B030D-6E8A-4147-A177-3AD203B41FA5}">
                          <a16:colId xmlns:a16="http://schemas.microsoft.com/office/drawing/2014/main" xmlns="" val="20004"/>
                        </a:ext>
                      </a:extLst>
                    </a:gridCol>
                    <a:gridCol w="1079461">
                      <a:extLst>
                        <a:ext uri="{9D8B030D-6E8A-4147-A177-3AD203B41FA5}">
                          <a16:colId xmlns:a16="http://schemas.microsoft.com/office/drawing/2014/main" xmlns="" val="20005"/>
                        </a:ext>
                      </a:extLst>
                    </a:gridCol>
                    <a:gridCol w="1562055">
                      <a:extLst>
                        <a:ext uri="{9D8B030D-6E8A-4147-A177-3AD203B41FA5}">
                          <a16:colId xmlns:a16="http://schemas.microsoft.com/office/drawing/2014/main" xmlns="" val="20006"/>
                        </a:ext>
                      </a:extLst>
                    </a:gridCol>
                    <a:gridCol w="1664122">
                      <a:extLst>
                        <a:ext uri="{9D8B030D-6E8A-4147-A177-3AD203B41FA5}">
                          <a16:colId xmlns:a16="http://schemas.microsoft.com/office/drawing/2014/main" xmlns="" val="20007"/>
                        </a:ext>
                      </a:extLst>
                    </a:gridCol>
                    <a:gridCol w="1544344">
                      <a:extLst>
                        <a:ext uri="{9D8B030D-6E8A-4147-A177-3AD203B41FA5}">
                          <a16:colId xmlns:a16="http://schemas.microsoft.com/office/drawing/2014/main" xmlns="" val="2000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Numéro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Cs</a:t>
                          </a:r>
                          <a:r>
                            <a:rPr lang="fr-FR" baseline="-25000" dirty="0"/>
                            <a:t>2</a:t>
                          </a:r>
                          <a:r>
                            <a:rPr lang="fr-FR" baseline="0" dirty="0"/>
                            <a:t>CO</a:t>
                          </a:r>
                          <a:r>
                            <a:rPr lang="fr-FR" baseline="-25000" dirty="0"/>
                            <a:t>3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RB </a:t>
                          </a:r>
                          <a:endParaRPr lang="fr-FR" dirty="0">
                            <a:solidFill>
                              <a:srgbClr val="60E21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rgbClr val="60E211"/>
                              </a:solidFill>
                            </a:rPr>
                            <a:t>LED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O</a:t>
                          </a:r>
                          <a:r>
                            <a:rPr lang="fr-FR" baseline="-25000" dirty="0"/>
                            <a:t>2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Conversion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Rdt</a:t>
                          </a:r>
                          <a:r>
                            <a:rPr lang="fr-FR" dirty="0"/>
                            <a:t> alcool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Rdt</a:t>
                          </a:r>
                          <a:r>
                            <a:rPr lang="fr-FR" dirty="0"/>
                            <a:t> époxyde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37%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15% </a:t>
                          </a:r>
                          <a:r>
                            <a:rPr lang="fr-FR" i="1" dirty="0" err="1"/>
                            <a:t>hydroperoxyde</a:t>
                          </a:r>
                          <a:endParaRPr lang="fr-FR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au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7845025"/>
                  </p:ext>
                </p:extLst>
              </p:nvPr>
            </p:nvGraphicFramePr>
            <p:xfrm>
              <a:off x="1346268" y="4093938"/>
              <a:ext cx="9499464" cy="17833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7325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0"/>
                        </a:ext>
                      </a:extLst>
                    </a:gridCol>
                    <a:gridCol w="1062788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2"/>
                        </a:ext>
                      </a:extLst>
                    </a:gridCol>
                    <a:gridCol w="869647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3"/>
                        </a:ext>
                      </a:extLst>
                    </a:gridCol>
                    <a:gridCol w="699722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4"/>
                        </a:ext>
                      </a:extLst>
                    </a:gridCol>
                    <a:gridCol w="1079461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5"/>
                        </a:ext>
                      </a:extLst>
                    </a:gridCol>
                    <a:gridCol w="1562055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6"/>
                        </a:ext>
                      </a:extLst>
                    </a:gridCol>
                    <a:gridCol w="1664122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7"/>
                        </a:ext>
                      </a:extLst>
                    </a:gridCol>
                    <a:gridCol w="1544344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Numéro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Cs</a:t>
                          </a:r>
                          <a:r>
                            <a:rPr lang="fr-FR" baseline="-25000" dirty="0"/>
                            <a:t>2</a:t>
                          </a:r>
                          <a:r>
                            <a:rPr lang="fr-FR" baseline="0" dirty="0"/>
                            <a:t>CO</a:t>
                          </a:r>
                          <a:r>
                            <a:rPr lang="fr-FR" baseline="-25000" dirty="0"/>
                            <a:t>3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RB </a:t>
                          </a:r>
                          <a:endParaRPr lang="fr-FR" dirty="0">
                            <a:solidFill>
                              <a:srgbClr val="60E21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rgbClr val="60E211"/>
                              </a:solidFill>
                            </a:rPr>
                            <a:t>LED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O</a:t>
                          </a:r>
                          <a:r>
                            <a:rPr lang="fr-FR" baseline="-25000" dirty="0"/>
                            <a:t>2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Conversion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Rdt</a:t>
                          </a:r>
                          <a:r>
                            <a:rPr lang="fr-FR" dirty="0"/>
                            <a:t> alcool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Rdt</a:t>
                          </a:r>
                          <a:r>
                            <a:rPr lang="fr-FR" dirty="0"/>
                            <a:t> époxyde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0"/>
                      </a:ext>
                    </a:extLst>
                  </a:tr>
                  <a:tr h="386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96000" t="-103125" r="-698286" b="-2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241549" t="-103125" r="-760563" b="-2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21739" t="-103125" r="-839130" b="-2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337079" t="-103125" r="-442135" b="-2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fr-F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1"/>
                      </a:ext>
                    </a:extLst>
                  </a:tr>
                  <a:tr h="386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96000" t="-206349" r="-698286" b="-1920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241549" t="-206349" r="-760563" b="-1920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21739" t="-206349" r="-839130" b="-1920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337079" t="-206349" r="-442135" b="-1920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fr-F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96000" t="-182075" r="-698286" b="-14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241549" t="-182075" r="-760563" b="-14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21739" t="-182075" r="-839130" b="-14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337079" t="-182075" r="-442135" b="-14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37%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15% </a:t>
                          </a:r>
                          <a:r>
                            <a:rPr lang="fr-FR" i="1" dirty="0" err="1"/>
                            <a:t>hydroperoxyde</a:t>
                          </a:r>
                          <a:endParaRPr lang="fr-FR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III.1.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470162" y="1124744"/>
            <a:ext cx="9893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Expériences contrôle, importance des différents paramètres </a:t>
            </a:r>
            <a:r>
              <a:rPr lang="fr-FR" dirty="0">
                <a:sym typeface="Wingdings" panose="05000000000000000000" pitchFamily="2" charset="2"/>
              </a:rPr>
              <a:t>(Rendements RMN </a:t>
            </a:r>
            <a:r>
              <a:rPr lang="fr-FR" baseline="30000" dirty="0">
                <a:sym typeface="Wingdings" panose="05000000000000000000" pitchFamily="2" charset="2"/>
              </a:rPr>
              <a:t>1</a:t>
            </a:r>
            <a:r>
              <a:rPr lang="fr-FR" dirty="0">
                <a:sym typeface="Wingdings" panose="05000000000000000000" pitchFamily="2" charset="2"/>
              </a:rPr>
              <a:t>H, [Rendement isolé])</a:t>
            </a:r>
            <a:endParaRPr lang="fr-FR" dirty="0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931504" y="-63500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Étude mécanistique : expériences contrôle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F2B33EDC-899D-4DA3-A6C2-C68839DB9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19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9989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à coins arrondis 26"/>
          <p:cNvSpPr/>
          <p:nvPr/>
        </p:nvSpPr>
        <p:spPr>
          <a:xfrm>
            <a:off x="7324932" y="1149972"/>
            <a:ext cx="4459699" cy="494494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176285" y="1507628"/>
            <a:ext cx="3633272" cy="400194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63713" y="-63500"/>
            <a:ext cx="10428286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>
                <a:latin typeface="+mn-lt"/>
                <a:ea typeface="Adobe Heiti Std R" pitchFamily="34" charset="-128"/>
              </a:rPr>
              <a:t>Intérêt</a:t>
            </a:r>
            <a:r>
              <a:rPr lang="en-US" sz="2400" b="1" dirty="0">
                <a:latin typeface="+mn-lt"/>
                <a:ea typeface="Adobe Heiti Std R" pitchFamily="34" charset="-128"/>
              </a:rPr>
              <a:t> de la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désaromatisation</a:t>
            </a:r>
            <a:r>
              <a:rPr lang="en-US" sz="2400" b="1" dirty="0">
                <a:latin typeface="+mn-lt"/>
                <a:ea typeface="Adobe Heiti Std R" pitchFamily="34" charset="-128"/>
              </a:rPr>
              <a:t> de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phénols</a:t>
            </a:r>
            <a:r>
              <a:rPr lang="en-US" sz="2400" b="1" dirty="0">
                <a:latin typeface="+mn-lt"/>
                <a:ea typeface="Adobe Heiti Std R" pitchFamily="34" charset="-128"/>
              </a:rPr>
              <a:t>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en</a:t>
            </a:r>
            <a:r>
              <a:rPr lang="en-US" sz="2400" b="1" dirty="0">
                <a:latin typeface="+mn-lt"/>
                <a:ea typeface="Adobe Heiti Std R" pitchFamily="34" charset="-128"/>
              </a:rPr>
              <a:t>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synthèse</a:t>
            </a:r>
            <a:endParaRPr lang="en-US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1547813" y="681038"/>
            <a:ext cx="10644187" cy="5397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1588"/>
            <a:ext cx="1763713" cy="7127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Introduction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748283B3-54D7-4630-8F99-7FBD63EF6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1714D-CE43-424A-ADC1-BB7A7775943B}" type="slidenum">
              <a:rPr lang="fr-FR" altLang="fr-FR" smtClean="0"/>
              <a:pPr>
                <a:defRPr/>
              </a:pPr>
              <a:t>2</a:t>
            </a:fld>
            <a:endParaRPr lang="fr-FR" altLang="fr-FR"/>
          </a:p>
        </p:txBody>
      </p:sp>
      <p:sp>
        <p:nvSpPr>
          <p:cNvPr id="6" name="ZoneTexte 11">
            <a:extLst>
              <a:ext uri="{FF2B5EF4-FFF2-40B4-BE49-F238E27FC236}">
                <a16:creationId xmlns:a16="http://schemas.microsoft.com/office/drawing/2014/main" xmlns="" id="{9312C4BC-27F6-463A-B43F-0755A68FE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2841" y="5804913"/>
            <a:ext cx="41915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latin typeface="Arial" panose="020B0604020202020204" pitchFamily="34" charset="0"/>
                <a:sym typeface="Wingdings 3" panose="05040102010807070707" pitchFamily="18" charset="2"/>
              </a:rPr>
              <a:t>Source abondante et peu coûteuse</a:t>
            </a:r>
            <a:endParaRPr lang="fr-FR" altLang="fr-FR" sz="1600" b="1" dirty="0">
              <a:latin typeface="Arial" panose="020B0604020202020204" pitchFamily="34" charset="0"/>
            </a:endParaRPr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xmlns="" id="{B118C305-350F-4B24-9E88-7AAB27A526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584362"/>
              </p:ext>
            </p:extLst>
          </p:nvPr>
        </p:nvGraphicFramePr>
        <p:xfrm>
          <a:off x="628858" y="1992402"/>
          <a:ext cx="738187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" name="CS ChemDraw Drawing" r:id="rId4" imgW="738835" imgH="959717" progId="ChemDraw.Document.6.0">
                  <p:embed/>
                </p:oleObj>
              </mc:Choice>
              <mc:Fallback>
                <p:oleObj name="CS ChemDraw Drawing" r:id="rId4" imgW="738835" imgH="95971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8858" y="1992402"/>
                        <a:ext cx="738187" cy="960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xmlns="" id="{11BA6D1E-A9D0-4E51-BDB6-A5029B3604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058937"/>
              </p:ext>
            </p:extLst>
          </p:nvPr>
        </p:nvGraphicFramePr>
        <p:xfrm>
          <a:off x="2310406" y="3689946"/>
          <a:ext cx="866775" cy="124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" name="CS ChemDraw Drawing" r:id="rId6" imgW="866851" imgH="1249265" progId="ChemDraw.Document.6.0">
                  <p:embed/>
                </p:oleObj>
              </mc:Choice>
              <mc:Fallback>
                <p:oleObj name="CS ChemDraw Drawing" r:id="rId6" imgW="866851" imgH="124926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10406" y="3689946"/>
                        <a:ext cx="866775" cy="1249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ZoneTexte 11">
            <a:extLst>
              <a:ext uri="{FF2B5EF4-FFF2-40B4-BE49-F238E27FC236}">
                <a16:creationId xmlns:a16="http://schemas.microsoft.com/office/drawing/2014/main" xmlns="" id="{47F6F2A2-6AF0-4C5B-BE60-C0B44A6B5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15" y="3007985"/>
            <a:ext cx="14401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latin typeface="Arial" panose="020B0604020202020204" pitchFamily="34" charset="0"/>
                <a:sym typeface="Wingdings 3" panose="05040102010807070707" pitchFamily="18" charset="2"/>
              </a:rPr>
              <a:t>Vanilline</a:t>
            </a:r>
            <a:endParaRPr lang="fr-FR" altLang="fr-FR" sz="1200" dirty="0">
              <a:latin typeface="Arial" panose="020B0604020202020204" pitchFamily="34" charset="0"/>
            </a:endParaRPr>
          </a:p>
        </p:txBody>
      </p:sp>
      <p:sp>
        <p:nvSpPr>
          <p:cNvPr id="10" name="ZoneTexte 11">
            <a:extLst>
              <a:ext uri="{FF2B5EF4-FFF2-40B4-BE49-F238E27FC236}">
                <a16:creationId xmlns:a16="http://schemas.microsoft.com/office/drawing/2014/main" xmlns="" id="{09AEA71E-9853-422F-9DBC-9DC08E78E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293" y="5064619"/>
            <a:ext cx="20429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latin typeface="Arial" panose="020B0604020202020204" pitchFamily="34" charset="0"/>
                <a:sym typeface="Wingdings 3" panose="05040102010807070707" pitchFamily="18" charset="2"/>
              </a:rPr>
              <a:t>Acide </a:t>
            </a:r>
            <a:r>
              <a:rPr lang="fr-FR" altLang="fr-FR" sz="1200" dirty="0" err="1">
                <a:latin typeface="Arial" panose="020B0604020202020204" pitchFamily="34" charset="0"/>
                <a:sym typeface="Wingdings 3" panose="05040102010807070707" pitchFamily="18" charset="2"/>
              </a:rPr>
              <a:t>sinapylique</a:t>
            </a:r>
            <a:r>
              <a:rPr lang="fr-FR" altLang="fr-FR" sz="1200" dirty="0">
                <a:latin typeface="Arial" panose="020B0604020202020204" pitchFamily="34" charset="0"/>
                <a:sym typeface="Wingdings 3" panose="05040102010807070707" pitchFamily="18" charset="2"/>
              </a:rPr>
              <a:t> (lignine)</a:t>
            </a:r>
            <a:endParaRPr lang="fr-FR" altLang="fr-FR" sz="1200" dirty="0">
              <a:latin typeface="Arial" panose="020B0604020202020204" pitchFamily="34" charset="0"/>
            </a:endParaRPr>
          </a:p>
        </p:txBody>
      </p:sp>
      <p:sp>
        <p:nvSpPr>
          <p:cNvPr id="11" name="ZoneTexte 11">
            <a:extLst>
              <a:ext uri="{FF2B5EF4-FFF2-40B4-BE49-F238E27FC236}">
                <a16:creationId xmlns:a16="http://schemas.microsoft.com/office/drawing/2014/main" xmlns="" id="{3B020F21-BA78-4555-9122-1ED208377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1943" y="6220399"/>
            <a:ext cx="42478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latin typeface="Arial" panose="020B0604020202020204" pitchFamily="34" charset="0"/>
                <a:sym typeface="Wingdings 3" panose="05040102010807070707" pitchFamily="18" charset="2"/>
              </a:rPr>
              <a:t>Production de motifs d’intérêt</a:t>
            </a:r>
            <a:endParaRPr lang="fr-FR" altLang="fr-FR" sz="1600" b="1" dirty="0">
              <a:latin typeface="Arial" panose="020B0604020202020204" pitchFamily="34" charset="0"/>
            </a:endParaRPr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xmlns="" id="{7F6835BE-718A-4DFA-A008-7ADEF9D9FA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7214642"/>
              </p:ext>
            </p:extLst>
          </p:nvPr>
        </p:nvGraphicFramePr>
        <p:xfrm>
          <a:off x="7864431" y="1673410"/>
          <a:ext cx="1377950" cy="1023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" name="CS ChemDraw Drawing" r:id="rId8" imgW="1377391" imgH="1023859" progId="ChemDraw.Document.6.0">
                  <p:embed/>
                </p:oleObj>
              </mc:Choice>
              <mc:Fallback>
                <p:oleObj name="CS ChemDraw Drawing" r:id="rId8" imgW="1377391" imgH="102385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64431" y="1673410"/>
                        <a:ext cx="1377950" cy="1023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>
            <a:extLst>
              <a:ext uri="{FF2B5EF4-FFF2-40B4-BE49-F238E27FC236}">
                <a16:creationId xmlns:a16="http://schemas.microsoft.com/office/drawing/2014/main" xmlns="" id="{875A80DF-9517-4E33-A6DC-6D477FD4A1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351005"/>
              </p:ext>
            </p:extLst>
          </p:nvPr>
        </p:nvGraphicFramePr>
        <p:xfrm>
          <a:off x="7849189" y="4192709"/>
          <a:ext cx="730250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" name="CS ChemDraw Drawing" r:id="rId10" imgW="729691" imgH="883472" progId="ChemDraw.Document.6.0">
                  <p:embed/>
                </p:oleObj>
              </mc:Choice>
              <mc:Fallback>
                <p:oleObj name="CS ChemDraw Drawing" r:id="rId10" imgW="729691" imgH="88347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49189" y="4192709"/>
                        <a:ext cx="730250" cy="884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ZoneTexte 11">
            <a:extLst>
              <a:ext uri="{FF2B5EF4-FFF2-40B4-BE49-F238E27FC236}">
                <a16:creationId xmlns:a16="http://schemas.microsoft.com/office/drawing/2014/main" xmlns="" id="{F30B3B1A-7B2F-4082-9FAC-2C4D6CE42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8675" y="2719953"/>
            <a:ext cx="14401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 err="1">
                <a:latin typeface="Arial" panose="020B0604020202020204" pitchFamily="34" charset="0"/>
                <a:sym typeface="Wingdings 3" panose="05040102010807070707" pitchFamily="18" charset="2"/>
              </a:rPr>
              <a:t>Jesterone</a:t>
            </a:r>
            <a:endParaRPr lang="fr-FR" altLang="fr-FR" sz="1200" dirty="0">
              <a:latin typeface="Arial" panose="020B0604020202020204" pitchFamily="34" charset="0"/>
            </a:endParaRPr>
          </a:p>
        </p:txBody>
      </p:sp>
      <p:sp>
        <p:nvSpPr>
          <p:cNvPr id="16" name="ZoneTexte 11">
            <a:extLst>
              <a:ext uri="{FF2B5EF4-FFF2-40B4-BE49-F238E27FC236}">
                <a16:creationId xmlns:a16="http://schemas.microsoft.com/office/drawing/2014/main" xmlns="" id="{DCE72C00-284A-4647-BFCF-9FACB5A4B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1943" y="5119009"/>
            <a:ext cx="14401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 err="1">
                <a:latin typeface="Arial" panose="020B0604020202020204" pitchFamily="34" charset="0"/>
                <a:sym typeface="Wingdings 3" panose="05040102010807070707" pitchFamily="18" charset="2"/>
              </a:rPr>
              <a:t>Epiepoformine</a:t>
            </a:r>
            <a:endParaRPr lang="fr-FR" altLang="fr-FR" sz="1200" dirty="0">
              <a:latin typeface="Arial" panose="020B0604020202020204" pitchFamily="34" charset="0"/>
            </a:endParaRPr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601356"/>
              </p:ext>
            </p:extLst>
          </p:nvPr>
        </p:nvGraphicFramePr>
        <p:xfrm>
          <a:off x="10248891" y="3716459"/>
          <a:ext cx="1208087" cy="136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CS ChemDraw Drawing" r:id="rId12" imgW="1208175" imgH="1360643" progId="ChemDraw.Document.6.0">
                  <p:embed/>
                </p:oleObj>
              </mc:Choice>
              <mc:Fallback>
                <p:oleObj name="CS ChemDraw Drawing" r:id="rId12" imgW="1208175" imgH="136064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248891" y="3716459"/>
                        <a:ext cx="1208087" cy="1360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ZoneTexte 11">
            <a:extLst>
              <a:ext uri="{FF2B5EF4-FFF2-40B4-BE49-F238E27FC236}">
                <a16:creationId xmlns:a16="http://schemas.microsoft.com/office/drawing/2014/main" xmlns="" id="{DCE72C00-284A-4647-BFCF-9FACB5A4B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6819" y="5136635"/>
            <a:ext cx="14401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 err="1">
                <a:latin typeface="Arial" panose="020B0604020202020204" pitchFamily="34" charset="0"/>
                <a:sym typeface="Wingdings 3" panose="05040102010807070707" pitchFamily="18" charset="2"/>
              </a:rPr>
              <a:t>Puupehenone</a:t>
            </a:r>
            <a:endParaRPr lang="fr-FR" altLang="fr-FR" sz="1200" dirty="0">
              <a:latin typeface="Arial" panose="020B0604020202020204" pitchFamily="34" charset="0"/>
            </a:endParaRPr>
          </a:p>
        </p:txBody>
      </p:sp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729645"/>
              </p:ext>
            </p:extLst>
          </p:nvPr>
        </p:nvGraphicFramePr>
        <p:xfrm>
          <a:off x="9807862" y="2111127"/>
          <a:ext cx="12065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CS ChemDraw Drawing" r:id="rId14" imgW="1206554" imgH="885277" progId="ChemDraw.Document.6.0">
                  <p:embed/>
                </p:oleObj>
              </mc:Choice>
              <mc:Fallback>
                <p:oleObj name="CS ChemDraw Drawing" r:id="rId14" imgW="1206554" imgH="88527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807862" y="2111127"/>
                        <a:ext cx="1206500" cy="8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ZoneTexte 11">
            <a:extLst>
              <a:ext uri="{FF2B5EF4-FFF2-40B4-BE49-F238E27FC236}">
                <a16:creationId xmlns:a16="http://schemas.microsoft.com/office/drawing/2014/main" xmlns="" id="{F30B3B1A-7B2F-4082-9FAC-2C4D6CE42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700" y="3079993"/>
            <a:ext cx="21337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latin typeface="Arial" panose="020B0604020202020204" pitchFamily="34" charset="0"/>
                <a:sym typeface="Wingdings 3" panose="05040102010807070707" pitchFamily="18" charset="2"/>
              </a:rPr>
              <a:t>3-demethoxyerythratidinone</a:t>
            </a:r>
            <a:endParaRPr lang="fr-FR" altLang="fr-FR" sz="1200" dirty="0">
              <a:latin typeface="Arial" panose="020B0604020202020204" pitchFamily="34" charset="0"/>
            </a:endParaRPr>
          </a:p>
        </p:txBody>
      </p:sp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2879"/>
              </p:ext>
            </p:extLst>
          </p:nvPr>
        </p:nvGraphicFramePr>
        <p:xfrm>
          <a:off x="2262939" y="2507402"/>
          <a:ext cx="725487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" name="CS ChemDraw Drawing" r:id="rId16" imgW="725035" imgH="475042" progId="ChemDraw.Document.6.0">
                  <p:embed/>
                </p:oleObj>
              </mc:Choice>
              <mc:Fallback>
                <p:oleObj name="CS ChemDraw Drawing" r:id="rId16" imgW="725035" imgH="47504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262939" y="2507402"/>
                        <a:ext cx="725487" cy="47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ZoneTexte 11">
            <a:extLst>
              <a:ext uri="{FF2B5EF4-FFF2-40B4-BE49-F238E27FC236}">
                <a16:creationId xmlns:a16="http://schemas.microsoft.com/office/drawing/2014/main" xmlns="" id="{47F6F2A2-6AF0-4C5B-BE60-C0B44A6B5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322" y="3146425"/>
            <a:ext cx="14401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 err="1">
                <a:latin typeface="Arial" panose="020B0604020202020204" pitchFamily="34" charset="0"/>
                <a:sym typeface="Wingdings 3" panose="05040102010807070707" pitchFamily="18" charset="2"/>
              </a:rPr>
              <a:t>Salicylaldéhyde</a:t>
            </a:r>
            <a:endParaRPr lang="fr-FR" altLang="fr-FR" sz="1200" dirty="0">
              <a:latin typeface="Arial" panose="020B0604020202020204" pitchFamily="34" charset="0"/>
            </a:endParaRPr>
          </a:p>
        </p:txBody>
      </p:sp>
      <p:graphicFrame>
        <p:nvGraphicFramePr>
          <p:cNvPr id="20" name="Obje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490063"/>
              </p:ext>
            </p:extLst>
          </p:nvPr>
        </p:nvGraphicFramePr>
        <p:xfrm>
          <a:off x="258763" y="3410980"/>
          <a:ext cx="150495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" name="CS ChemDraw Drawing" r:id="rId18" imgW="1505517" imgH="932263" progId="ChemDraw.Document.6.0">
                  <p:embed/>
                </p:oleObj>
              </mc:Choice>
              <mc:Fallback>
                <p:oleObj name="CS ChemDraw Drawing" r:id="rId18" imgW="1505517" imgH="93226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58763" y="3410980"/>
                        <a:ext cx="1504950" cy="931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ZoneTexte 11">
            <a:extLst>
              <a:ext uri="{FF2B5EF4-FFF2-40B4-BE49-F238E27FC236}">
                <a16:creationId xmlns:a16="http://schemas.microsoft.com/office/drawing/2014/main" xmlns="" id="{09AEA71E-9853-422F-9DBC-9DC08E78E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3265"/>
            <a:ext cx="20429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>
                <a:latin typeface="Arial" panose="020B0604020202020204" pitchFamily="34" charset="0"/>
                <a:sym typeface="Wingdings 3" panose="05040102010807070707" pitchFamily="18" charset="2"/>
              </a:rPr>
              <a:t>Estradiol</a:t>
            </a:r>
            <a:endParaRPr lang="fr-FR" altLang="fr-FR" sz="1200" dirty="0">
              <a:latin typeface="Arial" panose="020B060402020202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7" t="13893" r="3346" b="20894"/>
          <a:stretch/>
        </p:blipFill>
        <p:spPr>
          <a:xfrm>
            <a:off x="3503712" y="2276873"/>
            <a:ext cx="4608512" cy="2448272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 rot="21171156">
            <a:off x="3832650" y="3202053"/>
            <a:ext cx="3419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>
                <a:solidFill>
                  <a:schemeClr val="bg1"/>
                </a:solidFill>
              </a:rPr>
              <a:t>Désaromatisation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28" name="ZoneTexte 11">
            <a:extLst>
              <a:ext uri="{FF2B5EF4-FFF2-40B4-BE49-F238E27FC236}">
                <a16:creationId xmlns:a16="http://schemas.microsoft.com/office/drawing/2014/main" xmlns="" id="{47F6F2A2-6AF0-4C5B-BE60-C0B44A6B5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761" y="1584722"/>
            <a:ext cx="29509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Arial" panose="020B0604020202020204" pitchFamily="34" charset="0"/>
                <a:sym typeface="Wingdings 3" panose="05040102010807070707" pitchFamily="18" charset="2"/>
              </a:rPr>
              <a:t>Environnement plan</a:t>
            </a:r>
            <a:endParaRPr lang="fr-FR" altLang="fr-FR" sz="1400" dirty="0">
              <a:latin typeface="Arial" panose="020B0604020202020204" pitchFamily="34" charset="0"/>
            </a:endParaRPr>
          </a:p>
        </p:txBody>
      </p:sp>
      <p:sp>
        <p:nvSpPr>
          <p:cNvPr id="29" name="ZoneTexte 11">
            <a:extLst>
              <a:ext uri="{FF2B5EF4-FFF2-40B4-BE49-F238E27FC236}">
                <a16:creationId xmlns:a16="http://schemas.microsoft.com/office/drawing/2014/main" xmlns="" id="{47F6F2A2-6AF0-4C5B-BE60-C0B44A6B5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0368" y="1282018"/>
            <a:ext cx="29509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Arial" panose="020B0604020202020204" pitchFamily="34" charset="0"/>
                <a:sym typeface="Wingdings 3" panose="05040102010807070707" pitchFamily="18" charset="2"/>
              </a:rPr>
              <a:t>Extension tridimensionnelle</a:t>
            </a:r>
            <a:endParaRPr lang="fr-FR" altLang="fr-FR" sz="1400" dirty="0">
              <a:latin typeface="Arial" panose="020B0604020202020204" pitchFamily="34" charset="0"/>
            </a:endParaRPr>
          </a:p>
        </p:txBody>
      </p:sp>
      <p:graphicFrame>
        <p:nvGraphicFramePr>
          <p:cNvPr id="26" name="Obje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643285"/>
              </p:ext>
            </p:extLst>
          </p:nvPr>
        </p:nvGraphicFramePr>
        <p:xfrm>
          <a:off x="8786738" y="3431887"/>
          <a:ext cx="811213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" name="CS ChemDraw Drawing" r:id="rId21" imgW="811935" imgH="665902" progId="ChemDraw.Document.6.0">
                  <p:embed/>
                </p:oleObj>
              </mc:Choice>
              <mc:Fallback>
                <p:oleObj name="CS ChemDraw Drawing" r:id="rId21" imgW="811935" imgH="66590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786738" y="3431887"/>
                        <a:ext cx="811213" cy="66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ZoneTexte 11">
            <a:extLst>
              <a:ext uri="{FF2B5EF4-FFF2-40B4-BE49-F238E27FC236}">
                <a16:creationId xmlns:a16="http://schemas.microsoft.com/office/drawing/2014/main" xmlns="" id="{DCE72C00-284A-4647-BFCF-9FACB5A4B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264" y="4088105"/>
            <a:ext cx="14401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 err="1">
                <a:latin typeface="Arial" panose="020B0604020202020204" pitchFamily="34" charset="0"/>
                <a:sym typeface="Wingdings 3" panose="05040102010807070707" pitchFamily="18" charset="2"/>
              </a:rPr>
              <a:t>Evodone</a:t>
            </a:r>
            <a:endParaRPr lang="fr-FR" altLang="fr-FR" sz="1200" dirty="0">
              <a:latin typeface="Arial" panose="020B0604020202020204" pitchFamily="34" charset="0"/>
            </a:endParaRPr>
          </a:p>
        </p:txBody>
      </p:sp>
      <p:graphicFrame>
        <p:nvGraphicFramePr>
          <p:cNvPr id="30" name="Obje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7075009"/>
              </p:ext>
            </p:extLst>
          </p:nvPr>
        </p:nvGraphicFramePr>
        <p:xfrm>
          <a:off x="9044877" y="4720264"/>
          <a:ext cx="842963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" name="CS ChemDraw Drawing" r:id="rId23" imgW="842415" imgH="853197" progId="ChemDraw.Document.6.0">
                  <p:embed/>
                </p:oleObj>
              </mc:Choice>
              <mc:Fallback>
                <p:oleObj name="CS ChemDraw Drawing" r:id="rId23" imgW="842415" imgH="85319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9044877" y="4720264"/>
                        <a:ext cx="842963" cy="852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ZoneTexte 11">
            <a:extLst>
              <a:ext uri="{FF2B5EF4-FFF2-40B4-BE49-F238E27FC236}">
                <a16:creationId xmlns:a16="http://schemas.microsoft.com/office/drawing/2014/main" xmlns="" id="{DCE72C00-284A-4647-BFCF-9FACB5A4B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4701" y="5645204"/>
            <a:ext cx="14401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dirty="0" err="1">
                <a:latin typeface="Arial" panose="020B0604020202020204" pitchFamily="34" charset="0"/>
                <a:sym typeface="Wingdings 3" panose="05040102010807070707" pitchFamily="18" charset="2"/>
              </a:rPr>
              <a:t>Cleroindicine</a:t>
            </a:r>
            <a:r>
              <a:rPr lang="fr-FR" altLang="fr-FR" sz="1200" dirty="0">
                <a:latin typeface="Arial" panose="020B0604020202020204" pitchFamily="34" charset="0"/>
                <a:sym typeface="Wingdings 3" panose="05040102010807070707" pitchFamily="18" charset="2"/>
              </a:rPr>
              <a:t> D</a:t>
            </a:r>
            <a:endParaRPr lang="fr-FR" altLang="fr-FR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18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4" name="Rectangle 6"/>
          <p:cNvSpPr>
            <a:spLocks noChangeArrowheads="1"/>
          </p:cNvSpPr>
          <p:nvPr/>
        </p:nvSpPr>
        <p:spPr bwMode="auto">
          <a:xfrm>
            <a:off x="2927350" y="418147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au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6775583"/>
                  </p:ext>
                </p:extLst>
              </p:nvPr>
            </p:nvGraphicFramePr>
            <p:xfrm>
              <a:off x="1919536" y="4104101"/>
              <a:ext cx="8035158" cy="21849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08112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  <a:gridCol w="994501">
                      <a:extLst>
                        <a:ext uri="{9D8B030D-6E8A-4147-A177-3AD203B41FA5}">
                          <a16:colId xmlns:a16="http://schemas.microsoft.com/office/drawing/2014/main" xmlns="" val="20004"/>
                        </a:ext>
                      </a:extLst>
                    </a:gridCol>
                    <a:gridCol w="1338679">
                      <a:extLst>
                        <a:ext uri="{9D8B030D-6E8A-4147-A177-3AD203B41FA5}">
                          <a16:colId xmlns:a16="http://schemas.microsoft.com/office/drawing/2014/main" xmlns="" val="20005"/>
                        </a:ext>
                      </a:extLst>
                    </a:gridCol>
                    <a:gridCol w="1324643">
                      <a:extLst>
                        <a:ext uri="{9D8B030D-6E8A-4147-A177-3AD203B41FA5}">
                          <a16:colId xmlns:a16="http://schemas.microsoft.com/office/drawing/2014/main" xmlns="" val="20006"/>
                        </a:ext>
                      </a:extLst>
                    </a:gridCol>
                    <a:gridCol w="1425007">
                      <a:extLst>
                        <a:ext uri="{9D8B030D-6E8A-4147-A177-3AD203B41FA5}">
                          <a16:colId xmlns:a16="http://schemas.microsoft.com/office/drawing/2014/main" xmlns="" val="200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Numéro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Cs</a:t>
                          </a:r>
                          <a:r>
                            <a:rPr lang="fr-FR" baseline="-25000" dirty="0"/>
                            <a:t>2</a:t>
                          </a:r>
                          <a:r>
                            <a:rPr lang="fr-FR" baseline="0" dirty="0"/>
                            <a:t>CO</a:t>
                          </a:r>
                          <a:r>
                            <a:rPr lang="fr-FR" baseline="-25000" dirty="0"/>
                            <a:t>3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RB + </a:t>
                          </a:r>
                          <a:r>
                            <a:rPr lang="fr-FR" dirty="0">
                              <a:solidFill>
                                <a:srgbClr val="60E211"/>
                              </a:solidFill>
                            </a:rPr>
                            <a:t>LED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O</a:t>
                          </a:r>
                          <a:r>
                            <a:rPr lang="fr-FR" baseline="-25000" dirty="0"/>
                            <a:t>2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Conversion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Rdt</a:t>
                          </a:r>
                          <a:r>
                            <a:rPr lang="fr-FR" dirty="0"/>
                            <a:t> alcool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Rdt</a:t>
                          </a:r>
                          <a:r>
                            <a:rPr lang="fr-FR" dirty="0"/>
                            <a:t> époxyde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100%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25%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12%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65%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38%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15%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--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33%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11%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au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6775583"/>
                  </p:ext>
                </p:extLst>
              </p:nvPr>
            </p:nvGraphicFramePr>
            <p:xfrm>
              <a:off x="1919536" y="4104101"/>
              <a:ext cx="8035158" cy="218490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0811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0811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994501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338679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324643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1425007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Numéro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Cs</a:t>
                          </a:r>
                          <a:r>
                            <a:rPr lang="fr-FR" baseline="-25000" dirty="0"/>
                            <a:t>2</a:t>
                          </a:r>
                          <a:r>
                            <a:rPr lang="fr-FR" baseline="0" dirty="0"/>
                            <a:t>CO</a:t>
                          </a:r>
                          <a:r>
                            <a:rPr lang="fr-FR" baseline="-25000" dirty="0"/>
                            <a:t>3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RB + </a:t>
                          </a:r>
                          <a:r>
                            <a:rPr lang="fr-FR" dirty="0">
                              <a:solidFill>
                                <a:srgbClr val="60E211"/>
                              </a:solidFill>
                            </a:rPr>
                            <a:t>LED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O</a:t>
                          </a:r>
                          <a:r>
                            <a:rPr lang="fr-FR" baseline="-25000" dirty="0"/>
                            <a:t>2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Conversion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Rdt</a:t>
                          </a:r>
                          <a:r>
                            <a:rPr lang="fr-FR" dirty="0"/>
                            <a:t> alcool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Rdt</a:t>
                          </a:r>
                          <a:r>
                            <a:rPr lang="fr-FR" dirty="0"/>
                            <a:t> époxyde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86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7792" t="-171875" r="-652597" b="-3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2771" t="-171875" r="-505422" b="-3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8160" t="-171875" r="-414724" b="-3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100%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25%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12%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86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7792" t="-276190" r="-652597" b="-2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2771" t="-276190" r="-505422" b="-2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8160" t="-276190" r="-414724" b="-2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65%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38%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15%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86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7792" t="-370313" r="-652597" b="-1203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2771" t="-370313" r="-505422" b="-1203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8160" t="-370313" r="-414724" b="-1203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--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86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7792" t="-477778" r="-652597" b="-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92771" t="-477778" r="-505422" b="-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98160" t="-477778" r="-414724" b="-2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33%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11%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10126625" y="5517232"/>
                <a:ext cx="18712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fr-FR" dirty="0"/>
                  <a:t> pas de réaction</a:t>
                </a:r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6625" y="5517232"/>
                <a:ext cx="1871218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r="-2932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7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III.1.</a:t>
            </a: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1438288"/>
              </p:ext>
            </p:extLst>
          </p:nvPr>
        </p:nvGraphicFramePr>
        <p:xfrm>
          <a:off x="2808288" y="1979613"/>
          <a:ext cx="6573837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" name="CS ChemDraw Drawing" r:id="rId5" imgW="5259097" imgH="1028178" progId="ChemDraw.Document.6.0">
                  <p:embed/>
                </p:oleObj>
              </mc:Choice>
              <mc:Fallback>
                <p:oleObj name="CS ChemDraw Drawing" r:id="rId5" imgW="5259097" imgH="102817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08288" y="1979613"/>
                        <a:ext cx="6573837" cy="1285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ZoneTexte 28"/>
          <p:cNvSpPr txBox="1"/>
          <p:nvPr/>
        </p:nvSpPr>
        <p:spPr>
          <a:xfrm>
            <a:off x="470162" y="1124744"/>
            <a:ext cx="7370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Validation d’un intermédiaire de type </a:t>
            </a:r>
            <a:r>
              <a:rPr lang="fr-FR" b="1" dirty="0" err="1">
                <a:sym typeface="Wingdings" panose="05000000000000000000" pitchFamily="2" charset="2"/>
              </a:rPr>
              <a:t>hydroperoxyde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r>
              <a:rPr lang="fr-FR" dirty="0">
                <a:sym typeface="Wingdings" panose="05000000000000000000" pitchFamily="2" charset="2"/>
              </a:rPr>
              <a:t>(Rendements RMN </a:t>
            </a:r>
            <a:r>
              <a:rPr lang="fr-FR" baseline="30000" dirty="0">
                <a:sym typeface="Wingdings" panose="05000000000000000000" pitchFamily="2" charset="2"/>
              </a:rPr>
              <a:t>1</a:t>
            </a:r>
            <a:r>
              <a:rPr lang="fr-FR" dirty="0">
                <a:sym typeface="Wingdings" panose="05000000000000000000" pitchFamily="2" charset="2"/>
              </a:rPr>
              <a:t>H)</a:t>
            </a:r>
            <a:endParaRPr lang="fr-FR" dirty="0"/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1738313" y="-63500"/>
            <a:ext cx="104536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Étude mécanistique : intermédiaire réactionnel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11161189-61BB-4A34-8A78-7F03259EF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20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4534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7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III.1.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470162" y="1124744"/>
            <a:ext cx="6780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Observation de l’intermédiaire </a:t>
            </a:r>
            <a:r>
              <a:rPr lang="fr-FR" b="1" dirty="0" err="1">
                <a:sym typeface="Wingdings" panose="05000000000000000000" pitchFamily="2" charset="2"/>
              </a:rPr>
              <a:t>hydroperoxyde</a:t>
            </a:r>
            <a:r>
              <a:rPr lang="fr-FR" b="1" dirty="0">
                <a:sym typeface="Wingdings" panose="05000000000000000000" pitchFamily="2" charset="2"/>
              </a:rPr>
              <a:t> </a:t>
            </a:r>
            <a:r>
              <a:rPr lang="fr-FR" dirty="0">
                <a:sym typeface="Wingdings" panose="05000000000000000000" pitchFamily="2" charset="2"/>
              </a:rPr>
              <a:t>(Rendements RMN </a:t>
            </a:r>
            <a:r>
              <a:rPr lang="fr-FR" baseline="30000" dirty="0">
                <a:sym typeface="Wingdings" panose="05000000000000000000" pitchFamily="2" charset="2"/>
              </a:rPr>
              <a:t>1</a:t>
            </a:r>
            <a:r>
              <a:rPr lang="fr-FR" dirty="0">
                <a:sym typeface="Wingdings" panose="05000000000000000000" pitchFamily="2" charset="2"/>
              </a:rPr>
              <a:t>H)</a:t>
            </a:r>
            <a:endParaRPr lang="fr-FR" dirty="0"/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1738313" y="-63500"/>
            <a:ext cx="104536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Étude mécanistique : suivi cinétique</a:t>
            </a:r>
          </a:p>
        </p:txBody>
      </p:sp>
      <p:graphicFrame>
        <p:nvGraphicFramePr>
          <p:cNvPr id="21" name="Graphique 20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9418080"/>
              </p:ext>
            </p:extLst>
          </p:nvPr>
        </p:nvGraphicFramePr>
        <p:xfrm>
          <a:off x="5228565" y="1962049"/>
          <a:ext cx="6334126" cy="4008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5531297"/>
              </p:ext>
            </p:extLst>
          </p:nvPr>
        </p:nvGraphicFramePr>
        <p:xfrm>
          <a:off x="470162" y="2629919"/>
          <a:ext cx="4362450" cy="211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6" name="CS ChemDraw Drawing" r:id="rId4" imgW="4362855" imgH="2113388" progId="ChemDraw.Document.6.0">
                  <p:embed/>
                </p:oleObj>
              </mc:Choice>
              <mc:Fallback>
                <p:oleObj name="CS ChemDraw Drawing" r:id="rId4" imgW="4362855" imgH="211338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0162" y="2629919"/>
                        <a:ext cx="4362450" cy="2112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5473C847-5CD3-4CA0-A932-A5D939E2B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21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5265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2" name="Rectangle 4"/>
          <p:cNvSpPr>
            <a:spLocks noChangeArrowheads="1"/>
          </p:cNvSpPr>
          <p:nvPr/>
        </p:nvSpPr>
        <p:spPr bwMode="auto">
          <a:xfrm>
            <a:off x="2640013" y="1200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4" name="Rectangle 6"/>
          <p:cNvSpPr>
            <a:spLocks noChangeArrowheads="1"/>
          </p:cNvSpPr>
          <p:nvPr/>
        </p:nvSpPr>
        <p:spPr bwMode="auto">
          <a:xfrm>
            <a:off x="2927350" y="418147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168540"/>
              </p:ext>
            </p:extLst>
          </p:nvPr>
        </p:nvGraphicFramePr>
        <p:xfrm>
          <a:off x="2719388" y="2076450"/>
          <a:ext cx="6411912" cy="316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name="CS ChemDraw Drawing" r:id="rId3" imgW="5126477" imgH="2514225" progId="ChemDraw.Document.6.0">
                  <p:embed/>
                </p:oleObj>
              </mc:Choice>
              <mc:Fallback>
                <p:oleObj name="CS ChemDraw Drawing" r:id="rId3" imgW="5126477" imgH="251422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19388" y="2076450"/>
                        <a:ext cx="6411912" cy="3163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708150" y="-63500"/>
            <a:ext cx="10483850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Étude mécanistique : intramoléculaire ou intermoléculaire ?</a:t>
            </a: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III.1.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450889" y="1024494"/>
            <a:ext cx="10950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Mise en présence de phénol et d’alcool pour vérifier l’existence d’une voie intermoléculaire </a:t>
            </a:r>
            <a:r>
              <a:rPr lang="fr-FR" dirty="0">
                <a:sym typeface="Wingdings" panose="05000000000000000000" pitchFamily="2" charset="2"/>
              </a:rPr>
              <a:t>(Rendement RMN </a:t>
            </a:r>
            <a:r>
              <a:rPr lang="fr-FR" baseline="30000" dirty="0">
                <a:sym typeface="Wingdings" panose="05000000000000000000" pitchFamily="2" charset="2"/>
              </a:rPr>
              <a:t>1</a:t>
            </a:r>
            <a:r>
              <a:rPr lang="fr-FR" dirty="0">
                <a:sym typeface="Wingdings" panose="05000000000000000000" pitchFamily="2" charset="2"/>
              </a:rPr>
              <a:t>H)</a:t>
            </a:r>
            <a:endParaRPr lang="fr-FR" dirty="0"/>
          </a:p>
        </p:txBody>
      </p:sp>
      <p:sp>
        <p:nvSpPr>
          <p:cNvPr id="16" name="Flèche droite 15"/>
          <p:cNvSpPr/>
          <p:nvPr/>
        </p:nvSpPr>
        <p:spPr>
          <a:xfrm>
            <a:off x="2053763" y="5589919"/>
            <a:ext cx="834951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2927350" y="5513265"/>
            <a:ext cx="334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Il existe une voie intermoléculaire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D1F17157-4653-4079-B029-402633A60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22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6704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01239" y="10750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95400" y="1485845"/>
            <a:ext cx="6723379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ym typeface="Wingdings" panose="05000000000000000000" pitchFamily="2" charset="2"/>
              </a:rPr>
              <a:t>Optimisation de géométrie</a:t>
            </a:r>
          </a:p>
          <a:p>
            <a:r>
              <a:rPr lang="fr-FR" b="1" dirty="0">
                <a:sym typeface="Wingdings" panose="05000000000000000000" pitchFamily="2" charset="2"/>
              </a:rPr>
              <a:t>	</a:t>
            </a:r>
            <a:r>
              <a:rPr lang="fr-FR" dirty="0">
                <a:sym typeface="Wingdings" panose="05000000000000000000" pitchFamily="2" charset="2"/>
              </a:rPr>
              <a:t>Fonctionnelle : M06-2X</a:t>
            </a:r>
          </a:p>
          <a:p>
            <a:r>
              <a:rPr lang="fr-FR" dirty="0">
                <a:sym typeface="Wingdings" panose="05000000000000000000" pitchFamily="2" charset="2"/>
              </a:rPr>
              <a:t>	Base de fonctions : 6-31G(d) (C, H, O) et LANL2DZ (Cs)</a:t>
            </a:r>
          </a:p>
          <a:p>
            <a:r>
              <a:rPr lang="fr-FR" dirty="0">
                <a:sym typeface="Wingdings" panose="05000000000000000000" pitchFamily="2" charset="2"/>
              </a:rPr>
              <a:t>	Prise en compte du solvant : PCM (</a:t>
            </a:r>
            <a:r>
              <a:rPr lang="fr-FR" dirty="0" err="1">
                <a:sym typeface="Wingdings" panose="05000000000000000000" pitchFamily="2" charset="2"/>
              </a:rPr>
              <a:t>MeOH</a:t>
            </a:r>
            <a:r>
              <a:rPr lang="fr-FR" dirty="0">
                <a:sym typeface="Wingdings" panose="05000000000000000000" pitchFamily="2" charset="2"/>
              </a:rPr>
              <a:t>)</a:t>
            </a:r>
          </a:p>
          <a:p>
            <a:endParaRPr lang="fr-FR" b="1" dirty="0">
              <a:sym typeface="Wingdings" panose="05000000000000000000" pitchFamily="2" charset="2"/>
            </a:endParaRPr>
          </a:p>
          <a:p>
            <a:endParaRPr lang="fr-FR" sz="2000" b="1" dirty="0">
              <a:sym typeface="Wingdings" panose="05000000000000000000" pitchFamily="2" charset="2"/>
            </a:endParaRPr>
          </a:p>
          <a:p>
            <a:endParaRPr lang="fr-FR" sz="2000" b="1" dirty="0">
              <a:sym typeface="Wingdings" panose="05000000000000000000" pitchFamily="2" charset="2"/>
            </a:endParaRPr>
          </a:p>
          <a:p>
            <a:endParaRPr lang="fr-FR" sz="2000" b="1" dirty="0">
              <a:sym typeface="Wingdings" panose="05000000000000000000" pitchFamily="2" charset="2"/>
            </a:endParaRPr>
          </a:p>
          <a:p>
            <a:endParaRPr lang="fr-FR" sz="2000" b="1" dirty="0">
              <a:sym typeface="Wingdings" panose="05000000000000000000" pitchFamily="2" charset="2"/>
            </a:endParaRPr>
          </a:p>
          <a:p>
            <a:endParaRPr lang="fr-FR" sz="2000" b="1" dirty="0">
              <a:sym typeface="Wingdings" panose="05000000000000000000" pitchFamily="2" charset="2"/>
            </a:endParaRPr>
          </a:p>
          <a:p>
            <a:r>
              <a:rPr lang="fr-FR" sz="2000" b="1" dirty="0">
                <a:sym typeface="Wingdings" panose="05000000000000000000" pitchFamily="2" charset="2"/>
              </a:rPr>
              <a:t>Calcul d’énergie</a:t>
            </a:r>
          </a:p>
          <a:p>
            <a:r>
              <a:rPr lang="fr-FR" b="1" dirty="0">
                <a:sym typeface="Wingdings" panose="05000000000000000000" pitchFamily="2" charset="2"/>
              </a:rPr>
              <a:t>	</a:t>
            </a:r>
            <a:r>
              <a:rPr lang="fr-FR" dirty="0">
                <a:sym typeface="Wingdings" panose="05000000000000000000" pitchFamily="2" charset="2"/>
              </a:rPr>
              <a:t>Fonctionnelle : M06-2X</a:t>
            </a:r>
          </a:p>
          <a:p>
            <a:r>
              <a:rPr lang="fr-FR" dirty="0">
                <a:sym typeface="Wingdings" panose="05000000000000000000" pitchFamily="2" charset="2"/>
              </a:rPr>
              <a:t>	Base de fonctions : 6-311++G(d, p) (C, H, O) et LANL2DZ (Cs)</a:t>
            </a:r>
          </a:p>
          <a:p>
            <a:r>
              <a:rPr lang="fr-FR" dirty="0">
                <a:sym typeface="Wingdings" panose="05000000000000000000" pitchFamily="2" charset="2"/>
              </a:rPr>
              <a:t>	Prise en compte du solvant : PCM (</a:t>
            </a:r>
            <a:r>
              <a:rPr lang="fr-FR" dirty="0" err="1">
                <a:sym typeface="Wingdings" panose="05000000000000000000" pitchFamily="2" charset="2"/>
              </a:rPr>
              <a:t>MeOH</a:t>
            </a:r>
            <a:r>
              <a:rPr lang="fr-FR" dirty="0"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17035" y="13992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38312" y="-63500"/>
            <a:ext cx="104536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Étude mécanistique : modélisation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III.2.</a:t>
            </a:r>
          </a:p>
        </p:txBody>
      </p:sp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xmlns="" id="{3F45BA83-58E1-460D-8021-AFB1A2CC1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23</a:t>
            </a:fld>
            <a:endParaRPr lang="fr-FR" alt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42440" t="31100" r="23960" b="51050"/>
          <a:stretch/>
        </p:blipFill>
        <p:spPr>
          <a:xfrm>
            <a:off x="2134547" y="2924944"/>
            <a:ext cx="2880320" cy="122413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/>
          <a:srcRect l="50840" t="32150" r="35720" b="54200"/>
          <a:stretch/>
        </p:blipFill>
        <p:spPr>
          <a:xfrm>
            <a:off x="6266651" y="2966657"/>
            <a:ext cx="1152128" cy="936104"/>
          </a:xfrm>
          <a:prstGeom prst="rect">
            <a:avLst/>
          </a:prstGeom>
        </p:spPr>
      </p:pic>
      <p:sp>
        <p:nvSpPr>
          <p:cNvPr id="19" name="Flèche droite 18"/>
          <p:cNvSpPr/>
          <p:nvPr/>
        </p:nvSpPr>
        <p:spPr>
          <a:xfrm>
            <a:off x="5094377" y="3197349"/>
            <a:ext cx="1081133" cy="45149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19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01239" y="10750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63352" y="933069"/>
            <a:ext cx="4731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Voie intramoléculaire : </a:t>
            </a:r>
          </a:p>
          <a:p>
            <a:r>
              <a:rPr lang="fr-FR" b="1" dirty="0">
                <a:sym typeface="Wingdings" panose="05000000000000000000" pitchFamily="2" charset="2"/>
              </a:rPr>
              <a:t>Addition de Michaël du côté le moins encombré</a:t>
            </a:r>
            <a:endParaRPr lang="fr-FR" b="1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17035" y="13992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8261637"/>
              </p:ext>
            </p:extLst>
          </p:nvPr>
        </p:nvGraphicFramePr>
        <p:xfrm>
          <a:off x="5148152" y="765645"/>
          <a:ext cx="6636480" cy="4512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8" name="CS ChemDraw Drawing" r:id="rId3" imgW="5979592" imgH="4404026" progId="ChemDraw.Document.6.0">
                  <p:embed/>
                </p:oleObj>
              </mc:Choice>
              <mc:Fallback>
                <p:oleObj name="CS ChemDraw Drawing" r:id="rId3" imgW="5979592" imgH="440402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152" y="765645"/>
                        <a:ext cx="6636480" cy="45122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1738312" y="-63500"/>
            <a:ext cx="104536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Étude mécanistique : modélisation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III.2.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/>
              <p:cNvSpPr txBox="1"/>
              <p:nvPr/>
            </p:nvSpPr>
            <p:spPr>
              <a:xfrm>
                <a:off x="1024800" y="3844605"/>
                <a:ext cx="2714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≠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=25,7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𝑘𝑐𝑎𝑙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𝑚𝑜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800" y="3844605"/>
                <a:ext cx="2714654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xmlns="" id="{3F45BA83-58E1-460D-8021-AFB1A2CC1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24</a:t>
            </a:fld>
            <a:endParaRPr lang="fr-FR" altLang="fr-FR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6223390"/>
              </p:ext>
            </p:extLst>
          </p:nvPr>
        </p:nvGraphicFramePr>
        <p:xfrm>
          <a:off x="5591944" y="5229200"/>
          <a:ext cx="5084763" cy="119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9" name="CS ChemDraw Drawing" r:id="rId6" imgW="5085296" imgH="1191495" progId="ChemDraw.Document.6.0">
                  <p:embed/>
                </p:oleObj>
              </mc:Choice>
              <mc:Fallback>
                <p:oleObj name="CS ChemDraw Drawing" r:id="rId6" imgW="5085296" imgH="119149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91944" y="5229200"/>
                        <a:ext cx="5084763" cy="1192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Connecteur droit 16"/>
          <p:cNvCxnSpPr/>
          <p:nvPr/>
        </p:nvCxnSpPr>
        <p:spPr>
          <a:xfrm>
            <a:off x="5229246" y="5013176"/>
            <a:ext cx="6048672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"/>
          <p:cNvSpPr txBox="1">
            <a:spLocks noChangeArrowheads="1"/>
          </p:cNvSpPr>
          <p:nvPr/>
        </p:nvSpPr>
        <p:spPr bwMode="auto">
          <a:xfrm>
            <a:off x="263352" y="1619401"/>
            <a:ext cx="3394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+mn-lt"/>
                <a:cs typeface="Times New Roman" panose="02020603050405020304" pitchFamily="18" charset="0"/>
              </a:rPr>
              <a:t>PCM-M06-2X/6-311++G(</a:t>
            </a:r>
            <a:r>
              <a:rPr lang="fr-FR" altLang="fr-FR" sz="1400" dirty="0" err="1">
                <a:latin typeface="+mn-lt"/>
                <a:cs typeface="Times New Roman" panose="02020603050405020304" pitchFamily="18" charset="0"/>
              </a:rPr>
              <a:t>d,p</a:t>
            </a:r>
            <a:r>
              <a:rPr lang="fr-FR" altLang="fr-FR" sz="1400" dirty="0">
                <a:latin typeface="+mn-lt"/>
                <a:cs typeface="Times New Roman" panose="02020603050405020304" pitchFamily="18" charset="0"/>
              </a:rPr>
              <a:t>)-LANL2DZ(Cs)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+mn-lt"/>
                <a:cs typeface="Times New Roman" panose="02020603050405020304" pitchFamily="18" charset="0"/>
              </a:rPr>
              <a:t>//PCM-M06-2X/6-31G(d)-LANL2DZ(Cs)</a:t>
            </a:r>
            <a:endParaRPr lang="fr-FR" altLang="fr-FR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706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t 24">
            <a:extLst>
              <a:ext uri="{FF2B5EF4-FFF2-40B4-BE49-F238E27FC236}">
                <a16:creationId xmlns:a16="http://schemas.microsoft.com/office/drawing/2014/main" xmlns="" id="{E7764D2F-16A9-4639-9DBD-F5989C83C5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03370"/>
              </p:ext>
            </p:extLst>
          </p:nvPr>
        </p:nvGraphicFramePr>
        <p:xfrm>
          <a:off x="5387079" y="681039"/>
          <a:ext cx="5844237" cy="4404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2" name="CS ChemDraw Drawing" r:id="rId3" imgW="5906635" imgH="4452956" progId="ChemDraw.Document.6.0">
                  <p:embed/>
                </p:oleObj>
              </mc:Choice>
              <mc:Fallback>
                <p:oleObj name="CS ChemDraw Drawing" r:id="rId3" imgW="5906635" imgH="4452956" progId="ChemDraw.Document.6.0">
                  <p:embed/>
                  <p:pic>
                    <p:nvPicPr>
                      <p:cNvPr id="7" name="Obje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7079" y="681039"/>
                        <a:ext cx="5844237" cy="44041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01239" y="10750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III.2.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738312" y="-63500"/>
            <a:ext cx="104536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Étude mécanistique : modélisation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263352" y="933069"/>
            <a:ext cx="3953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Voie intramoléculaire : </a:t>
            </a:r>
          </a:p>
          <a:p>
            <a:r>
              <a:rPr lang="fr-FR" b="1" dirty="0">
                <a:sym typeface="Wingdings" panose="05000000000000000000" pitchFamily="2" charset="2"/>
              </a:rPr>
              <a:t>Addition de Michaël du côté encombré</a:t>
            </a:r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0DA2B5C5-0E3D-4871-A646-B5D56855352B}"/>
                  </a:ext>
                </a:extLst>
              </p:cNvPr>
              <p:cNvSpPr txBox="1"/>
              <p:nvPr/>
            </p:nvSpPr>
            <p:spPr>
              <a:xfrm>
                <a:off x="1024800" y="3844605"/>
                <a:ext cx="2714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≠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=25,8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𝑘𝑐𝑎𝑙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𝑚𝑜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DA2B5C5-0E3D-4871-A646-B5D568553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800" y="3844605"/>
                <a:ext cx="2714654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xmlns="" id="{DD4C549C-B0A3-41DD-B791-BDA27BC2A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25</a:t>
            </a:fld>
            <a:endParaRPr lang="fr-FR" altLang="fr-FR"/>
          </a:p>
        </p:txBody>
      </p:sp>
      <p:cxnSp>
        <p:nvCxnSpPr>
          <p:cNvPr id="27" name="Connecteur droit 26"/>
          <p:cNvCxnSpPr/>
          <p:nvPr/>
        </p:nvCxnSpPr>
        <p:spPr>
          <a:xfrm>
            <a:off x="5229246" y="5013176"/>
            <a:ext cx="6048672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7236599"/>
              </p:ext>
            </p:extLst>
          </p:nvPr>
        </p:nvGraphicFramePr>
        <p:xfrm>
          <a:off x="6221570" y="5184322"/>
          <a:ext cx="4351337" cy="133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3" name="CS ChemDraw Drawing" r:id="rId6" imgW="4350858" imgH="1331804" progId="ChemDraw.Document.6.0">
                  <p:embed/>
                </p:oleObj>
              </mc:Choice>
              <mc:Fallback>
                <p:oleObj name="CS ChemDraw Drawing" r:id="rId6" imgW="4350858" imgH="133180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21570" y="5184322"/>
                        <a:ext cx="4351337" cy="1331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ZoneTexte 1"/>
          <p:cNvSpPr txBox="1">
            <a:spLocks noChangeArrowheads="1"/>
          </p:cNvSpPr>
          <p:nvPr/>
        </p:nvSpPr>
        <p:spPr bwMode="auto">
          <a:xfrm>
            <a:off x="263352" y="1619401"/>
            <a:ext cx="3394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+mn-lt"/>
                <a:cs typeface="Times New Roman" panose="02020603050405020304" pitchFamily="18" charset="0"/>
              </a:rPr>
              <a:t>PCM-M06-2X/6-311++G(</a:t>
            </a:r>
            <a:r>
              <a:rPr lang="fr-FR" altLang="fr-FR" sz="1400" dirty="0" err="1">
                <a:latin typeface="+mn-lt"/>
                <a:cs typeface="Times New Roman" panose="02020603050405020304" pitchFamily="18" charset="0"/>
              </a:rPr>
              <a:t>d,p</a:t>
            </a:r>
            <a:r>
              <a:rPr lang="fr-FR" altLang="fr-FR" sz="1400" dirty="0">
                <a:latin typeface="+mn-lt"/>
                <a:cs typeface="Times New Roman" panose="02020603050405020304" pitchFamily="18" charset="0"/>
              </a:rPr>
              <a:t>)-LANL2DZ(Cs)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+mn-lt"/>
                <a:cs typeface="Times New Roman" panose="02020603050405020304" pitchFamily="18" charset="0"/>
              </a:rPr>
              <a:t>//PCM-M06-2X/6-31G(d)-LANL2DZ(Cs)</a:t>
            </a:r>
            <a:endParaRPr lang="fr-FR" altLang="fr-FR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942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01239" y="10750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6444451"/>
              </p:ext>
            </p:extLst>
          </p:nvPr>
        </p:nvGraphicFramePr>
        <p:xfrm>
          <a:off x="5042007" y="712788"/>
          <a:ext cx="6710463" cy="4236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6" name="CS ChemDraw Drawing" r:id="rId3" imgW="6764939" imgH="4273114" progId="ChemDraw.Document.6.0">
                  <p:embed/>
                </p:oleObj>
              </mc:Choice>
              <mc:Fallback>
                <p:oleObj name="CS ChemDraw Drawing" r:id="rId3" imgW="6764939" imgH="4273114" progId="ChemDraw.Document.6.0">
                  <p:embed/>
                  <p:pic>
                    <p:nvPicPr>
                      <p:cNvPr id="5" name="Obje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2007" y="712788"/>
                        <a:ext cx="6710463" cy="42368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III.2.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6E562F6D-52FD-447E-908A-5CFAE1C2DB30}"/>
              </a:ext>
            </a:extLst>
          </p:cNvPr>
          <p:cNvSpPr txBox="1"/>
          <p:nvPr/>
        </p:nvSpPr>
        <p:spPr>
          <a:xfrm>
            <a:off x="263352" y="933069"/>
            <a:ext cx="3730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Voie intermoléculaire : </a:t>
            </a:r>
          </a:p>
          <a:p>
            <a:r>
              <a:rPr lang="fr-FR" b="1" dirty="0">
                <a:sym typeface="Wingdings" panose="05000000000000000000" pitchFamily="2" charset="2"/>
              </a:rPr>
              <a:t>Premier couple de diastéréoisomères</a:t>
            </a:r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6854B18B-6C6B-47E4-8079-B4CBB789ED6B}"/>
                  </a:ext>
                </a:extLst>
              </p:cNvPr>
              <p:cNvSpPr txBox="1"/>
              <p:nvPr/>
            </p:nvSpPr>
            <p:spPr>
              <a:xfrm>
                <a:off x="1024800" y="3844605"/>
                <a:ext cx="2714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≠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=17,2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𝑘𝑐𝑎𝑙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𝑚𝑜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854B18B-6C6B-47E4-8079-B4CBB789E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800" y="3844605"/>
                <a:ext cx="2714654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">
            <a:extLst>
              <a:ext uri="{FF2B5EF4-FFF2-40B4-BE49-F238E27FC236}">
                <a16:creationId xmlns:a16="http://schemas.microsoft.com/office/drawing/2014/main" xmlns="" id="{3017DEA8-846E-4A11-BE1F-23D6495B2763}"/>
              </a:ext>
            </a:extLst>
          </p:cNvPr>
          <p:cNvSpPr txBox="1">
            <a:spLocks/>
          </p:cNvSpPr>
          <p:nvPr/>
        </p:nvSpPr>
        <p:spPr bwMode="auto">
          <a:xfrm>
            <a:off x="1738312" y="-63500"/>
            <a:ext cx="104536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Étude mécanistique : modélisation</a:t>
            </a:r>
          </a:p>
        </p:txBody>
      </p:sp>
      <p:sp>
        <p:nvSpPr>
          <p:cNvPr id="18" name="Espace réservé du numéro de diapositive 1">
            <a:extLst>
              <a:ext uri="{FF2B5EF4-FFF2-40B4-BE49-F238E27FC236}">
                <a16:creationId xmlns:a16="http://schemas.microsoft.com/office/drawing/2014/main" xmlns="" id="{B0C763CB-E14B-4A86-BAEA-3719A7A67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26</a:t>
            </a:fld>
            <a:endParaRPr lang="fr-FR" altLang="fr-FR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129459"/>
              </p:ext>
            </p:extLst>
          </p:nvPr>
        </p:nvGraphicFramePr>
        <p:xfrm>
          <a:off x="5042007" y="5297452"/>
          <a:ext cx="5910263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7" name="CS ChemDraw Drawing" r:id="rId6" imgW="5909877" imgH="1224871" progId="ChemDraw.Document.6.0">
                  <p:embed/>
                </p:oleObj>
              </mc:Choice>
              <mc:Fallback>
                <p:oleObj name="CS ChemDraw Drawing" r:id="rId6" imgW="5909877" imgH="122487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42007" y="5297452"/>
                        <a:ext cx="5910263" cy="1225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Connecteur droit 18"/>
          <p:cNvCxnSpPr/>
          <p:nvPr/>
        </p:nvCxnSpPr>
        <p:spPr>
          <a:xfrm>
            <a:off x="5229246" y="5013176"/>
            <a:ext cx="6048672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"/>
          <p:cNvSpPr txBox="1">
            <a:spLocks noChangeArrowheads="1"/>
          </p:cNvSpPr>
          <p:nvPr/>
        </p:nvSpPr>
        <p:spPr bwMode="auto">
          <a:xfrm>
            <a:off x="263352" y="1619401"/>
            <a:ext cx="3394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+mn-lt"/>
                <a:cs typeface="Times New Roman" panose="02020603050405020304" pitchFamily="18" charset="0"/>
              </a:rPr>
              <a:t>PCM-M06-2X/6-311++G(</a:t>
            </a:r>
            <a:r>
              <a:rPr lang="fr-FR" altLang="fr-FR" sz="1400" dirty="0" err="1">
                <a:latin typeface="+mn-lt"/>
                <a:cs typeface="Times New Roman" panose="02020603050405020304" pitchFamily="18" charset="0"/>
              </a:rPr>
              <a:t>d,p</a:t>
            </a:r>
            <a:r>
              <a:rPr lang="fr-FR" altLang="fr-FR" sz="1400" dirty="0">
                <a:latin typeface="+mn-lt"/>
                <a:cs typeface="Times New Roman" panose="02020603050405020304" pitchFamily="18" charset="0"/>
              </a:rPr>
              <a:t>)-LANL2DZ(Cs)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+mn-lt"/>
                <a:cs typeface="Times New Roman" panose="02020603050405020304" pitchFamily="18" charset="0"/>
              </a:rPr>
              <a:t>//PCM-M06-2X/6-31G(d)-LANL2DZ(Cs)</a:t>
            </a:r>
            <a:endParaRPr lang="fr-FR" altLang="fr-FR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780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01239" y="10750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1344086"/>
              </p:ext>
            </p:extLst>
          </p:nvPr>
        </p:nvGraphicFramePr>
        <p:xfrm>
          <a:off x="5380190" y="690471"/>
          <a:ext cx="6765057" cy="4183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0" name="CS ChemDraw Drawing" r:id="rId3" imgW="6638155" imgH="4105261" progId="ChemDraw.Document.6.0">
                  <p:embed/>
                </p:oleObj>
              </mc:Choice>
              <mc:Fallback>
                <p:oleObj name="CS ChemDraw Drawing" r:id="rId3" imgW="6638155" imgH="4105261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0190" y="690471"/>
                        <a:ext cx="6765057" cy="41833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III.2.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0105FE9-8300-4168-B249-CFFF0EE02365}"/>
              </a:ext>
            </a:extLst>
          </p:cNvPr>
          <p:cNvSpPr txBox="1"/>
          <p:nvPr/>
        </p:nvSpPr>
        <p:spPr>
          <a:xfrm>
            <a:off x="263352" y="933069"/>
            <a:ext cx="3936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Voie intermoléculaire : </a:t>
            </a:r>
          </a:p>
          <a:p>
            <a:r>
              <a:rPr lang="fr-FR" b="1" dirty="0">
                <a:sym typeface="Wingdings" panose="05000000000000000000" pitchFamily="2" charset="2"/>
              </a:rPr>
              <a:t>Deuxième couple de diastéréoisomères</a:t>
            </a:r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F7619510-C48B-4E35-A3A0-12ED26834298}"/>
                  </a:ext>
                </a:extLst>
              </p:cNvPr>
              <p:cNvSpPr txBox="1"/>
              <p:nvPr/>
            </p:nvSpPr>
            <p:spPr>
              <a:xfrm>
                <a:off x="1024800" y="3844605"/>
                <a:ext cx="27146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≠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=14,2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𝑘𝑐𝑎𝑙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𝑚𝑜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7619510-C48B-4E35-A3A0-12ED26834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800" y="3844605"/>
                <a:ext cx="2714653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B28785A-0972-4587-B159-789C194415C0}"/>
              </a:ext>
            </a:extLst>
          </p:cNvPr>
          <p:cNvSpPr txBox="1">
            <a:spLocks/>
          </p:cNvSpPr>
          <p:nvPr/>
        </p:nvSpPr>
        <p:spPr bwMode="auto">
          <a:xfrm>
            <a:off x="1738312" y="-63500"/>
            <a:ext cx="104536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Étude mécanistique : modélisation</a:t>
            </a:r>
          </a:p>
        </p:txBody>
      </p:sp>
      <p:sp>
        <p:nvSpPr>
          <p:cNvPr id="18" name="Espace réservé du numéro de diapositive 1">
            <a:extLst>
              <a:ext uri="{FF2B5EF4-FFF2-40B4-BE49-F238E27FC236}">
                <a16:creationId xmlns:a16="http://schemas.microsoft.com/office/drawing/2014/main" xmlns="" id="{1796B1B0-F798-4F6E-9125-C40796D69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27</a:t>
            </a:fld>
            <a:endParaRPr lang="fr-FR" altLang="fr-FR"/>
          </a:p>
        </p:txBody>
      </p:sp>
      <p:sp>
        <p:nvSpPr>
          <p:cNvPr id="19" name="Flèche droite 6">
            <a:extLst>
              <a:ext uri="{FF2B5EF4-FFF2-40B4-BE49-F238E27FC236}">
                <a16:creationId xmlns:a16="http://schemas.microsoft.com/office/drawing/2014/main" xmlns="" id="{8D90C244-9701-4719-81EA-FEFF74F1627E}"/>
              </a:ext>
            </a:extLst>
          </p:cNvPr>
          <p:cNvSpPr/>
          <p:nvPr/>
        </p:nvSpPr>
        <p:spPr>
          <a:xfrm>
            <a:off x="516457" y="4657782"/>
            <a:ext cx="834951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10E2CF78-0F51-4396-887A-07D8D2D64CD7}"/>
              </a:ext>
            </a:extLst>
          </p:cNvPr>
          <p:cNvSpPr txBox="1"/>
          <p:nvPr/>
        </p:nvSpPr>
        <p:spPr>
          <a:xfrm>
            <a:off x="1390044" y="4581128"/>
            <a:ext cx="2521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Mécanisme le plus probable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0190044"/>
              </p:ext>
            </p:extLst>
          </p:nvPr>
        </p:nvGraphicFramePr>
        <p:xfrm>
          <a:off x="5075238" y="5299075"/>
          <a:ext cx="6081712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1" name="CS ChemDraw Drawing" r:id="rId6" imgW="6081255" imgH="1228898" progId="ChemDraw.Document.6.0">
                  <p:embed/>
                </p:oleObj>
              </mc:Choice>
              <mc:Fallback>
                <p:oleObj name="CS ChemDraw Drawing" r:id="rId6" imgW="6081255" imgH="122889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75238" y="5299075"/>
                        <a:ext cx="6081712" cy="1228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Connecteur droit 20"/>
          <p:cNvCxnSpPr/>
          <p:nvPr/>
        </p:nvCxnSpPr>
        <p:spPr>
          <a:xfrm>
            <a:off x="5229246" y="5013176"/>
            <a:ext cx="6048672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1"/>
          <p:cNvSpPr txBox="1">
            <a:spLocks noChangeArrowheads="1"/>
          </p:cNvSpPr>
          <p:nvPr/>
        </p:nvSpPr>
        <p:spPr bwMode="auto">
          <a:xfrm>
            <a:off x="263352" y="1619401"/>
            <a:ext cx="3394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+mn-lt"/>
                <a:cs typeface="Times New Roman" panose="02020603050405020304" pitchFamily="18" charset="0"/>
              </a:rPr>
              <a:t>PCM-M06-2X/6-311++G(</a:t>
            </a:r>
            <a:r>
              <a:rPr lang="fr-FR" altLang="fr-FR" sz="1400" dirty="0" err="1">
                <a:latin typeface="+mn-lt"/>
                <a:cs typeface="Times New Roman" panose="02020603050405020304" pitchFamily="18" charset="0"/>
              </a:rPr>
              <a:t>d,p</a:t>
            </a:r>
            <a:r>
              <a:rPr lang="fr-FR" altLang="fr-FR" sz="1400" dirty="0">
                <a:latin typeface="+mn-lt"/>
                <a:cs typeface="Times New Roman" panose="02020603050405020304" pitchFamily="18" charset="0"/>
              </a:rPr>
              <a:t>)-LANL2DZ(Cs)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+mn-lt"/>
                <a:cs typeface="Times New Roman" panose="02020603050405020304" pitchFamily="18" charset="0"/>
              </a:rPr>
              <a:t>//PCM-M06-2X/6-31G(d)-LANL2DZ(Cs)</a:t>
            </a:r>
            <a:endParaRPr lang="fr-FR" altLang="fr-FR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059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01239" y="10750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III.2.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0105FE9-8300-4168-B249-CFFF0EE02365}"/>
              </a:ext>
            </a:extLst>
          </p:cNvPr>
          <p:cNvSpPr txBox="1"/>
          <p:nvPr/>
        </p:nvSpPr>
        <p:spPr>
          <a:xfrm>
            <a:off x="263352" y="933069"/>
            <a:ext cx="271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ym typeface="Wingdings" panose="05000000000000000000" pitchFamily="2" charset="2"/>
              </a:rPr>
              <a:t>Proposition de mécanisme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B28785A-0972-4587-B159-789C194415C0}"/>
              </a:ext>
            </a:extLst>
          </p:cNvPr>
          <p:cNvSpPr txBox="1">
            <a:spLocks/>
          </p:cNvSpPr>
          <p:nvPr/>
        </p:nvSpPr>
        <p:spPr bwMode="auto">
          <a:xfrm>
            <a:off x="1738312" y="-63500"/>
            <a:ext cx="104536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Étude mécanistique : proposition</a:t>
            </a:r>
          </a:p>
        </p:txBody>
      </p:sp>
      <p:sp>
        <p:nvSpPr>
          <p:cNvPr id="18" name="Espace réservé du numéro de diapositive 1">
            <a:extLst>
              <a:ext uri="{FF2B5EF4-FFF2-40B4-BE49-F238E27FC236}">
                <a16:creationId xmlns:a16="http://schemas.microsoft.com/office/drawing/2014/main" xmlns="" id="{1796B1B0-F798-4F6E-9125-C40796D69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28</a:t>
            </a:fld>
            <a:endParaRPr lang="fr-FR" altLang="fr-FR"/>
          </a:p>
        </p:txBody>
      </p:sp>
      <p:graphicFrame>
        <p:nvGraphicFramePr>
          <p:cNvPr id="21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0634797"/>
              </p:ext>
            </p:extLst>
          </p:nvPr>
        </p:nvGraphicFramePr>
        <p:xfrm>
          <a:off x="2667000" y="1487488"/>
          <a:ext cx="6384925" cy="470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0" name="CS ChemDraw Drawing" r:id="rId3" imgW="5795415" imgH="4271494" progId="ChemDraw.Document.6.0">
                  <p:embed/>
                </p:oleObj>
              </mc:Choice>
              <mc:Fallback>
                <p:oleObj name="CS ChemDraw Drawing" r:id="rId3" imgW="5795415" imgH="427149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487488"/>
                        <a:ext cx="6384925" cy="4703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071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38312" y="-63500"/>
            <a:ext cx="10453688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>
                <a:latin typeface="+mn-lt"/>
                <a:ea typeface="Adobe Heiti Std R" pitchFamily="34" charset="-128"/>
              </a:rPr>
              <a:t>Fin du </a:t>
            </a:r>
            <a:r>
              <a:rPr lang="fr-FR" sz="2400" b="1" dirty="0" smtClean="0">
                <a:latin typeface="+mn-lt"/>
                <a:ea typeface="Adobe Heiti Std R" pitchFamily="34" charset="-128"/>
              </a:rPr>
              <a:t>premier projet </a:t>
            </a:r>
            <a:r>
              <a:rPr lang="fr-FR" sz="2400" b="1" dirty="0">
                <a:latin typeface="+mn-lt"/>
                <a:ea typeface="Adobe Heiti Std R" pitchFamily="34" charset="-128"/>
              </a:rPr>
              <a:t>et perspectives</a:t>
            </a:r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2" name="Rectangle 4"/>
          <p:cNvSpPr>
            <a:spLocks noChangeArrowheads="1"/>
          </p:cNvSpPr>
          <p:nvPr/>
        </p:nvSpPr>
        <p:spPr bwMode="auto">
          <a:xfrm>
            <a:off x="3005717" y="1200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3134304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IV.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388615" y="1981879"/>
            <a:ext cx="7161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42 nouveaux produits synthétisés et caractérisés</a:t>
            </a:r>
          </a:p>
          <a:p>
            <a:endParaRPr lang="fr-F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Utilisation de la réaction développée en synthèse </a:t>
            </a:r>
            <a:r>
              <a:rPr lang="fr-FR" sz="2000" dirty="0" err="1"/>
              <a:t>multi-étapes</a:t>
            </a:r>
            <a:endParaRPr lang="fr-FR" sz="2000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559306"/>
              </p:ext>
            </p:extLst>
          </p:nvPr>
        </p:nvGraphicFramePr>
        <p:xfrm>
          <a:off x="1387475" y="4489034"/>
          <a:ext cx="3862388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6" name="CS ChemDraw Drawing" r:id="rId3" imgW="3864025" imgH="890385" progId="ChemDraw.Document.6.0">
                  <p:embed/>
                </p:oleObj>
              </mc:Choice>
              <mc:Fallback>
                <p:oleObj name="CS ChemDraw Drawing" r:id="rId3" imgW="3864025" imgH="89038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87475" y="4489034"/>
                        <a:ext cx="3862388" cy="890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6F99968F-C7AC-44D0-8DA3-21F8EFDF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29</a:t>
            </a:fld>
            <a:endParaRPr lang="fr-FR" alt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F6A2FFB4-0DD9-46E1-9A90-C20F88EF9BFB}"/>
              </a:ext>
            </a:extLst>
          </p:cNvPr>
          <p:cNvSpPr txBox="1"/>
          <p:nvPr/>
        </p:nvSpPr>
        <p:spPr>
          <a:xfrm>
            <a:off x="845080" y="1295963"/>
            <a:ext cx="5746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ym typeface="Wingdings" panose="05000000000000000000" pitchFamily="2" charset="2"/>
              </a:rPr>
              <a:t>Nouveau processus monotope de </a:t>
            </a:r>
            <a:r>
              <a:rPr lang="fr-FR" sz="2000" b="1" dirty="0" err="1">
                <a:sym typeface="Wingdings" panose="05000000000000000000" pitchFamily="2" charset="2"/>
              </a:rPr>
              <a:t>photooxygénation</a:t>
            </a:r>
            <a:endParaRPr lang="fr-FR" sz="2000" b="1" dirty="0"/>
          </a:p>
        </p:txBody>
      </p:sp>
      <p:graphicFrame>
        <p:nvGraphicFramePr>
          <p:cNvPr id="18" name="Objet 17">
            <a:extLst>
              <a:ext uri="{FF2B5EF4-FFF2-40B4-BE49-F238E27FC236}">
                <a16:creationId xmlns:a16="http://schemas.microsoft.com/office/drawing/2014/main" xmlns="" id="{77C250E3-5805-4F82-9900-87744F36B5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9168882"/>
              </p:ext>
            </p:extLst>
          </p:nvPr>
        </p:nvGraphicFramePr>
        <p:xfrm>
          <a:off x="8318078" y="2492896"/>
          <a:ext cx="586234" cy="709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7" name="CS ChemDraw Drawing" r:id="rId5" imgW="729691" imgH="883472" progId="ChemDraw.Document.6.0">
                  <p:embed/>
                </p:oleObj>
              </mc:Choice>
              <mc:Fallback>
                <p:oleObj name="CS ChemDraw Drawing" r:id="rId5" imgW="729691" imgH="883472" progId="ChemDraw.Document.6.0">
                  <p:embed/>
                  <p:pic>
                    <p:nvPicPr>
                      <p:cNvPr id="7" name="Objet 6">
                        <a:extLst>
                          <a:ext uri="{FF2B5EF4-FFF2-40B4-BE49-F238E27FC236}">
                            <a16:creationId xmlns:a16="http://schemas.microsoft.com/office/drawing/2014/main" xmlns="" id="{875A80DF-9517-4E33-A6DC-6D477FD4A1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18078" y="2492896"/>
                        <a:ext cx="586234" cy="709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6838DDD-E5DF-48C0-9F8A-C3421EC80494}"/>
              </a:ext>
            </a:extLst>
          </p:cNvPr>
          <p:cNvSpPr txBox="1"/>
          <p:nvPr/>
        </p:nvSpPr>
        <p:spPr>
          <a:xfrm>
            <a:off x="839416" y="3861048"/>
            <a:ext cx="7957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ym typeface="Wingdings" panose="05000000000000000000" pitchFamily="2" charset="2"/>
              </a:rPr>
              <a:t>Extension de la méthodologie : transfert d’atome d’oxygène hors du cycle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27328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63713" y="-63500"/>
            <a:ext cx="10421966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>
                <a:latin typeface="+mn-lt"/>
                <a:ea typeface="Adobe Heiti Std R" pitchFamily="34" charset="-128"/>
              </a:rPr>
              <a:t>Méthodes</a:t>
            </a:r>
            <a:r>
              <a:rPr lang="en-US" sz="2400" b="1" dirty="0">
                <a:latin typeface="+mn-lt"/>
                <a:ea typeface="Adobe Heiti Std R" pitchFamily="34" charset="-128"/>
              </a:rPr>
              <a:t> de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désaromatisation</a:t>
            </a:r>
            <a:r>
              <a:rPr lang="en-US" sz="2400" b="1" dirty="0">
                <a:latin typeface="+mn-lt"/>
                <a:ea typeface="Adobe Heiti Std R" pitchFamily="34" charset="-128"/>
              </a:rPr>
              <a:t> des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phénols</a:t>
            </a:r>
            <a:endParaRPr lang="en-US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1547813" y="681038"/>
            <a:ext cx="10644187" cy="5397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1588"/>
            <a:ext cx="1763713" cy="7127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Introduction</a:t>
            </a:r>
          </a:p>
        </p:txBody>
      </p:sp>
      <p:sp>
        <p:nvSpPr>
          <p:cNvPr id="2" name="Rectangle à coins arrondis 1"/>
          <p:cNvSpPr/>
          <p:nvPr/>
        </p:nvSpPr>
        <p:spPr>
          <a:xfrm>
            <a:off x="4877420" y="2834366"/>
            <a:ext cx="2448272" cy="136815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/>
          <p:cNvCxnSpPr/>
          <p:nvPr/>
        </p:nvCxnSpPr>
        <p:spPr>
          <a:xfrm flipH="1">
            <a:off x="17420" y="3717032"/>
            <a:ext cx="4860000" cy="6480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7325692" y="3717032"/>
            <a:ext cx="4860000" cy="6480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/>
          <p:cNvSpPr/>
          <p:nvPr/>
        </p:nvSpPr>
        <p:spPr>
          <a:xfrm>
            <a:off x="4517420" y="2474366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llipse 14"/>
          <p:cNvSpPr/>
          <p:nvPr/>
        </p:nvSpPr>
        <p:spPr>
          <a:xfrm>
            <a:off x="6960176" y="2474366"/>
            <a:ext cx="720000" cy="7200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15"/>
          <p:cNvCxnSpPr/>
          <p:nvPr/>
        </p:nvCxnSpPr>
        <p:spPr>
          <a:xfrm flipH="1" flipV="1">
            <a:off x="6132513" y="728936"/>
            <a:ext cx="0" cy="20880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/>
          <p:cNvSpPr/>
          <p:nvPr/>
        </p:nvSpPr>
        <p:spPr>
          <a:xfrm>
            <a:off x="5741556" y="3816870"/>
            <a:ext cx="720000" cy="720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baseline="30000" dirty="0"/>
              <a:t>1</a:t>
            </a:r>
            <a:r>
              <a:rPr lang="fr-FR" b="1" dirty="0"/>
              <a:t>O</a:t>
            </a:r>
            <a:r>
              <a:rPr lang="fr-FR" b="1" baseline="-25000" dirty="0"/>
              <a:t>2</a:t>
            </a:r>
            <a:endParaRPr lang="fr-FR" b="1" baseline="30000" dirty="0"/>
          </a:p>
        </p:txBody>
      </p:sp>
      <p:sp>
        <p:nvSpPr>
          <p:cNvPr id="8" name="ZoneTexte 7"/>
          <p:cNvSpPr txBox="1"/>
          <p:nvPr/>
        </p:nvSpPr>
        <p:spPr>
          <a:xfrm>
            <a:off x="4421142" y="2649700"/>
            <a:ext cx="912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M</a:t>
            </a:r>
            <a:endParaRPr lang="fr-FR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6869906" y="2649700"/>
            <a:ext cx="912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I </a:t>
            </a:r>
            <a:r>
              <a:rPr lang="el-GR" b="1" dirty="0"/>
              <a:t>λ</a:t>
            </a:r>
            <a:r>
              <a:rPr lang="fr-FR" b="1" baseline="30000" dirty="0"/>
              <a:t>3</a:t>
            </a:r>
            <a:endParaRPr lang="fr-FR" b="1" dirty="0"/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219427"/>
              </p:ext>
            </p:extLst>
          </p:nvPr>
        </p:nvGraphicFramePr>
        <p:xfrm>
          <a:off x="5592576" y="3255128"/>
          <a:ext cx="1017959" cy="513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" name="CS ChemDraw Drawing" r:id="rId4" imgW="740275" imgH="372970" progId="ChemDraw.Document.6.0">
                  <p:embed/>
                </p:oleObj>
              </mc:Choice>
              <mc:Fallback>
                <p:oleObj name="CS ChemDraw Drawing" r:id="rId4" imgW="740275" imgH="37297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92576" y="3255128"/>
                        <a:ext cx="1017959" cy="5133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ZoneTexte 21"/>
          <p:cNvSpPr txBox="1"/>
          <p:nvPr/>
        </p:nvSpPr>
        <p:spPr>
          <a:xfrm>
            <a:off x="5454243" y="2849519"/>
            <a:ext cx="1365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Phénols</a:t>
            </a:r>
          </a:p>
        </p:txBody>
      </p:sp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104083"/>
              </p:ext>
            </p:extLst>
          </p:nvPr>
        </p:nvGraphicFramePr>
        <p:xfrm>
          <a:off x="263525" y="998538"/>
          <a:ext cx="4794250" cy="118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" name="CS ChemDraw Drawing" r:id="rId6" imgW="4794199" imgH="1189661" progId="ChemDraw.Document.6.0">
                  <p:embed/>
                </p:oleObj>
              </mc:Choice>
              <mc:Fallback>
                <p:oleObj name="CS ChemDraw Drawing" r:id="rId6" imgW="4794199" imgH="118966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3525" y="998538"/>
                        <a:ext cx="4794250" cy="1189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493928"/>
              </p:ext>
            </p:extLst>
          </p:nvPr>
        </p:nvGraphicFramePr>
        <p:xfrm>
          <a:off x="393700" y="2433638"/>
          <a:ext cx="1674813" cy="1173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6" name="CS ChemDraw Drawing" r:id="rId8" imgW="1674571" imgH="1173021" progId="ChemDraw.Document.6.0">
                  <p:embed/>
                </p:oleObj>
              </mc:Choice>
              <mc:Fallback>
                <p:oleObj name="CS ChemDraw Drawing" r:id="rId8" imgW="1674571" imgH="117302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3700" y="2433638"/>
                        <a:ext cx="1674813" cy="1173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495271" y="2887683"/>
            <a:ext cx="179967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/>
              <a:t>Org. Lett.</a:t>
            </a:r>
            <a:r>
              <a:rPr lang="en-US" altLang="fr-FR" sz="1300" dirty="0"/>
              <a:t> </a:t>
            </a:r>
            <a:r>
              <a:rPr lang="en-US" altLang="fr-FR" sz="1300" b="1" dirty="0"/>
              <a:t>2010</a:t>
            </a:r>
            <a:r>
              <a:rPr lang="en-US" altLang="fr-FR" sz="1300" dirty="0"/>
              <a:t>, 5020.</a:t>
            </a:r>
            <a:endParaRPr lang="fr-FR" altLang="fr-FR" sz="1300" dirty="0"/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5073349" y="1436688"/>
            <a:ext cx="92049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 err="1"/>
              <a:t>Rdt</a:t>
            </a:r>
            <a:r>
              <a:rPr lang="en-US" altLang="fr-FR" sz="1300" i="1" dirty="0"/>
              <a:t> : 80%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 err="1"/>
              <a:t>ee</a:t>
            </a:r>
            <a:r>
              <a:rPr lang="en-US" altLang="fr-FR" sz="1300" i="1" dirty="0"/>
              <a:t> : 89%</a:t>
            </a:r>
            <a:endParaRPr lang="fr-FR" altLang="fr-FR" sz="1300" dirty="0"/>
          </a:p>
        </p:txBody>
      </p:sp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351226"/>
              </p:ext>
            </p:extLst>
          </p:nvPr>
        </p:nvGraphicFramePr>
        <p:xfrm>
          <a:off x="6410325" y="841375"/>
          <a:ext cx="4260850" cy="167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7" name="CS ChemDraw Drawing" r:id="rId10" imgW="4260715" imgH="1669777" progId="ChemDraw.Document.6.0">
                  <p:embed/>
                </p:oleObj>
              </mc:Choice>
              <mc:Fallback>
                <p:oleObj name="CS ChemDraw Drawing" r:id="rId10" imgW="4260715" imgH="166977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410325" y="841375"/>
                        <a:ext cx="4260850" cy="167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10776520" y="1772936"/>
            <a:ext cx="92049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 err="1"/>
              <a:t>Rdt</a:t>
            </a:r>
            <a:r>
              <a:rPr lang="en-US" altLang="fr-FR" sz="1300" i="1" dirty="0"/>
              <a:t> : 86%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 err="1"/>
              <a:t>ee</a:t>
            </a:r>
            <a:r>
              <a:rPr lang="en-US" altLang="fr-FR" sz="1300" i="1" dirty="0"/>
              <a:t> : 86%</a:t>
            </a:r>
            <a:endParaRPr lang="fr-FR" altLang="fr-FR" sz="1300" dirty="0"/>
          </a:p>
        </p:txBody>
      </p:sp>
      <p:sp>
        <p:nvSpPr>
          <p:cNvPr id="31" name="Rectangle 6"/>
          <p:cNvSpPr>
            <a:spLocks noChangeArrowheads="1"/>
          </p:cNvSpPr>
          <p:nvPr/>
        </p:nvSpPr>
        <p:spPr bwMode="auto">
          <a:xfrm>
            <a:off x="8973400" y="2887683"/>
            <a:ext cx="260900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 err="1"/>
              <a:t>Angew</a:t>
            </a:r>
            <a:r>
              <a:rPr lang="en-US" altLang="fr-FR" sz="1300" i="1" dirty="0"/>
              <a:t>. Chem. </a:t>
            </a:r>
            <a:r>
              <a:rPr lang="en-US" altLang="fr-FR" sz="1300" i="1" dirty="0" err="1"/>
              <a:t>Int</a:t>
            </a:r>
            <a:r>
              <a:rPr lang="en-US" altLang="fr-FR" sz="1300" i="1" dirty="0"/>
              <a:t> Ed.</a:t>
            </a:r>
            <a:r>
              <a:rPr lang="en-US" altLang="fr-FR" sz="1300" dirty="0"/>
              <a:t> </a:t>
            </a:r>
            <a:r>
              <a:rPr lang="en-US" altLang="fr-FR" sz="1300" b="1" dirty="0"/>
              <a:t>2008</a:t>
            </a:r>
            <a:r>
              <a:rPr lang="en-US" altLang="fr-FR" sz="1300" dirty="0"/>
              <a:t>, 3787.</a:t>
            </a:r>
            <a:endParaRPr lang="fr-FR" altLang="fr-FR" sz="1300" dirty="0"/>
          </a:p>
        </p:txBody>
      </p:sp>
      <p:graphicFrame>
        <p:nvGraphicFramePr>
          <p:cNvPr id="24" name="Obje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9088987"/>
              </p:ext>
            </p:extLst>
          </p:nvPr>
        </p:nvGraphicFramePr>
        <p:xfrm>
          <a:off x="263525" y="4613275"/>
          <a:ext cx="4765675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CS ChemDraw Drawing" r:id="rId12" imgW="4765243" imgH="769105" progId="ChemDraw.Document.6.0">
                  <p:embed/>
                </p:oleObj>
              </mc:Choice>
              <mc:Fallback>
                <p:oleObj name="CS ChemDraw Drawing" r:id="rId12" imgW="4765243" imgH="76910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63525" y="4613275"/>
                        <a:ext cx="4765675" cy="76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5078618" y="4865940"/>
            <a:ext cx="92049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 err="1"/>
              <a:t>Rdt</a:t>
            </a:r>
            <a:r>
              <a:rPr lang="en-US" altLang="fr-FR" sz="1300" i="1" dirty="0"/>
              <a:t> : 74%</a:t>
            </a:r>
          </a:p>
        </p:txBody>
      </p:sp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1919536" y="5816757"/>
            <a:ext cx="179967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/>
              <a:t>Org. Lett.</a:t>
            </a:r>
            <a:r>
              <a:rPr lang="en-US" altLang="fr-FR" sz="1300" dirty="0"/>
              <a:t> </a:t>
            </a:r>
            <a:r>
              <a:rPr lang="en-US" altLang="fr-FR" sz="1300" b="1" dirty="0"/>
              <a:t>2014</a:t>
            </a:r>
            <a:r>
              <a:rPr lang="en-US" altLang="fr-FR" sz="1300" dirty="0"/>
              <a:t>, 2288.</a:t>
            </a:r>
            <a:endParaRPr lang="fr-FR" altLang="fr-FR" sz="1300" dirty="0"/>
          </a:p>
        </p:txBody>
      </p:sp>
      <p:graphicFrame>
        <p:nvGraphicFramePr>
          <p:cNvPr id="25" name="Obje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0322926"/>
              </p:ext>
            </p:extLst>
          </p:nvPr>
        </p:nvGraphicFramePr>
        <p:xfrm>
          <a:off x="7102475" y="4581525"/>
          <a:ext cx="3956050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name="CS ChemDraw Drawing" r:id="rId14" imgW="3955999" imgH="862293" progId="ChemDraw.Document.6.0">
                  <p:embed/>
                </p:oleObj>
              </mc:Choice>
              <mc:Fallback>
                <p:oleObj name="CS ChemDraw Drawing" r:id="rId14" imgW="3955999" imgH="86229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102475" y="4581525"/>
                        <a:ext cx="3956050" cy="862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11062256" y="4851694"/>
            <a:ext cx="92049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 err="1"/>
              <a:t>Rdt</a:t>
            </a:r>
            <a:r>
              <a:rPr lang="en-US" altLang="fr-FR" sz="1300" i="1" dirty="0"/>
              <a:t> : 53%</a:t>
            </a:r>
          </a:p>
        </p:txBody>
      </p:sp>
      <p:sp>
        <p:nvSpPr>
          <p:cNvPr id="38" name="Rectangle 6"/>
          <p:cNvSpPr>
            <a:spLocks noChangeArrowheads="1"/>
          </p:cNvSpPr>
          <p:nvPr/>
        </p:nvSpPr>
        <p:spPr bwMode="auto">
          <a:xfrm>
            <a:off x="8635699" y="5816757"/>
            <a:ext cx="260106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/>
              <a:t>Chem. Eur. J.</a:t>
            </a:r>
            <a:r>
              <a:rPr lang="en-US" altLang="fr-FR" sz="1300" dirty="0"/>
              <a:t> </a:t>
            </a:r>
            <a:r>
              <a:rPr lang="en-US" altLang="fr-FR" sz="1300" b="1" dirty="0"/>
              <a:t>2018</a:t>
            </a:r>
            <a:r>
              <a:rPr lang="en-US" altLang="fr-FR" sz="1300" dirty="0"/>
              <a:t>, 4790.</a:t>
            </a:r>
            <a:endParaRPr lang="fr-FR" altLang="fr-FR" sz="1300" dirty="0"/>
          </a:p>
        </p:txBody>
      </p:sp>
      <p:graphicFrame>
        <p:nvGraphicFramePr>
          <p:cNvPr id="28" name="Obje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501054"/>
              </p:ext>
            </p:extLst>
          </p:nvPr>
        </p:nvGraphicFramePr>
        <p:xfrm>
          <a:off x="7032625" y="5554663"/>
          <a:ext cx="1319213" cy="111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" name="CS ChemDraw Drawing" r:id="rId16" imgW="1319479" imgH="1113416" progId="ChemDraw.Document.6.0">
                  <p:embed/>
                </p:oleObj>
              </mc:Choice>
              <mc:Fallback>
                <p:oleObj name="CS ChemDraw Drawing" r:id="rId16" imgW="1319479" imgH="111341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032625" y="5554663"/>
                        <a:ext cx="1319213" cy="1112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C0B54A26-F7EE-403F-B166-640063746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1714D-CE43-424A-ADC1-BB7A7775943B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  <p:sp>
        <p:nvSpPr>
          <p:cNvPr id="23" name="Flèche courbée vers la gauche 22"/>
          <p:cNvSpPr/>
          <p:nvPr/>
        </p:nvSpPr>
        <p:spPr>
          <a:xfrm>
            <a:off x="4908561" y="2661390"/>
            <a:ext cx="196272" cy="37625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6" name="Flèche courbée vers la gauche 35"/>
          <p:cNvSpPr/>
          <p:nvPr/>
        </p:nvSpPr>
        <p:spPr>
          <a:xfrm flipH="1" flipV="1">
            <a:off x="4662420" y="2637594"/>
            <a:ext cx="196272" cy="37625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/>
      <p:bldP spid="29" grpId="0"/>
      <p:bldP spid="31" grpId="0"/>
      <p:bldP spid="34" grpId="0"/>
      <p:bldP spid="35" grpId="0"/>
      <p:bldP spid="37" grpId="0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38312" y="-63500"/>
            <a:ext cx="10453688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Nouveau projet : transfert d’atome d’oxygène </a:t>
            </a:r>
            <a:r>
              <a:rPr lang="fr-FR" sz="2400" b="1" dirty="0" err="1" smtClean="0">
                <a:latin typeface="+mn-lt"/>
                <a:ea typeface="Adobe Heiti Std R" pitchFamily="34" charset="-128"/>
              </a:rPr>
              <a:t>exocyclique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2" name="Rectangle 4"/>
          <p:cNvSpPr>
            <a:spLocks noChangeArrowheads="1"/>
          </p:cNvSpPr>
          <p:nvPr/>
        </p:nvSpPr>
        <p:spPr bwMode="auto">
          <a:xfrm>
            <a:off x="3005717" y="1200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3134304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IV.</a:t>
            </a: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1697575"/>
              </p:ext>
            </p:extLst>
          </p:nvPr>
        </p:nvGraphicFramePr>
        <p:xfrm>
          <a:off x="2639616" y="1888547"/>
          <a:ext cx="6905180" cy="1352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5" name="CS ChemDraw Drawing" r:id="rId3" imgW="4603453" imgH="901803" progId="ChemDraw.Document.6.0">
                  <p:embed/>
                </p:oleObj>
              </mc:Choice>
              <mc:Fallback>
                <p:oleObj name="CS ChemDraw Drawing" r:id="rId3" imgW="4603453" imgH="90180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39616" y="1888547"/>
                        <a:ext cx="6905180" cy="1352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6F99968F-C7AC-44D0-8DA3-21F8EFDF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30</a:t>
            </a:fld>
            <a:endParaRPr lang="fr-FR" alt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6838DDD-E5DF-48C0-9F8A-C3421EC80494}"/>
              </a:ext>
            </a:extLst>
          </p:cNvPr>
          <p:cNvSpPr txBox="1"/>
          <p:nvPr/>
        </p:nvSpPr>
        <p:spPr>
          <a:xfrm>
            <a:off x="839416" y="1124744"/>
            <a:ext cx="3078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ym typeface="Wingdings" panose="05000000000000000000" pitchFamily="2" charset="2"/>
              </a:rPr>
              <a:t>Optimisation de la réaction</a:t>
            </a:r>
            <a:endParaRPr lang="fr-FR" sz="2000" b="1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459949"/>
              </p:ext>
            </p:extLst>
          </p:nvPr>
        </p:nvGraphicFramePr>
        <p:xfrm>
          <a:off x="2028206" y="3686281"/>
          <a:ext cx="874831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663"/>
                <a:gridCol w="1749663"/>
                <a:gridCol w="1749663"/>
                <a:gridCol w="1749663"/>
                <a:gridCol w="174966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Entrée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Puissance reçue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Conversion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Rendement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Observations</a:t>
                      </a:r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aseline="0" dirty="0" smtClean="0"/>
                        <a:t>6,5 mW.cm</a:t>
                      </a:r>
                      <a:r>
                        <a:rPr lang="fr-FR" baseline="30000" dirty="0" smtClean="0"/>
                        <a:t>-2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100%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30%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Dégradation</a:t>
                      </a:r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3,3 </a:t>
                      </a:r>
                      <a:r>
                        <a:rPr lang="fr-FR" baseline="0" dirty="0" smtClean="0"/>
                        <a:t>mW.cm</a:t>
                      </a:r>
                      <a:r>
                        <a:rPr lang="fr-FR" baseline="30000" dirty="0" smtClean="0"/>
                        <a:t>-2</a:t>
                      </a:r>
                      <a:endParaRPr lang="fr-FR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55%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16%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Dégradation</a:t>
                      </a:r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2,5 </a:t>
                      </a:r>
                      <a:r>
                        <a:rPr lang="fr-FR" baseline="0" dirty="0" smtClean="0"/>
                        <a:t>mW.cm</a:t>
                      </a:r>
                      <a:r>
                        <a:rPr lang="fr-FR" baseline="30000" dirty="0" smtClean="0"/>
                        <a:t>-2</a:t>
                      </a:r>
                      <a:endParaRPr lang="fr-FR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46%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17%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Dégradation</a:t>
                      </a:r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1,7 </a:t>
                      </a:r>
                      <a:r>
                        <a:rPr lang="fr-FR" baseline="0" dirty="0" smtClean="0"/>
                        <a:t>mW.cm</a:t>
                      </a:r>
                      <a:r>
                        <a:rPr lang="fr-FR" baseline="30000" dirty="0" smtClean="0"/>
                        <a:t>-2</a:t>
                      </a:r>
                      <a:endParaRPr lang="fr-FR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33%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16%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1,3 </a:t>
                      </a:r>
                      <a:r>
                        <a:rPr lang="fr-FR" baseline="0" dirty="0" smtClean="0"/>
                        <a:t>mW.cm</a:t>
                      </a:r>
                      <a:r>
                        <a:rPr lang="fr-FR" baseline="30000" dirty="0" smtClean="0"/>
                        <a:t>-2</a:t>
                      </a:r>
                      <a:endParaRPr lang="fr-FR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30%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13%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Flèche droite 6"/>
          <p:cNvSpPr/>
          <p:nvPr/>
        </p:nvSpPr>
        <p:spPr>
          <a:xfrm>
            <a:off x="983432" y="5229200"/>
            <a:ext cx="8988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783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38312" y="-63500"/>
            <a:ext cx="10453688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Nouveau projet : transfert d’atome d’oxygène </a:t>
            </a:r>
            <a:r>
              <a:rPr lang="fr-FR" sz="2400" b="1" dirty="0" err="1" smtClean="0">
                <a:latin typeface="+mn-lt"/>
                <a:ea typeface="Adobe Heiti Std R" pitchFamily="34" charset="-128"/>
              </a:rPr>
              <a:t>exocyclique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2" name="Rectangle 4"/>
          <p:cNvSpPr>
            <a:spLocks noChangeArrowheads="1"/>
          </p:cNvSpPr>
          <p:nvPr/>
        </p:nvSpPr>
        <p:spPr bwMode="auto">
          <a:xfrm>
            <a:off x="3005717" y="1200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3134304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IV.</a:t>
            </a: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5296761"/>
              </p:ext>
            </p:extLst>
          </p:nvPr>
        </p:nvGraphicFramePr>
        <p:xfrm>
          <a:off x="2520950" y="1879600"/>
          <a:ext cx="7143750" cy="137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6" name="CS ChemDraw Drawing" r:id="rId3" imgW="4763635" imgH="915413" progId="ChemDraw.Document.6.0">
                  <p:embed/>
                </p:oleObj>
              </mc:Choice>
              <mc:Fallback>
                <p:oleObj name="CS ChemDraw Drawing" r:id="rId3" imgW="4763635" imgH="91541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20950" y="1879600"/>
                        <a:ext cx="7143750" cy="1373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6F99968F-C7AC-44D0-8DA3-21F8EFDF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31</a:t>
            </a:fld>
            <a:endParaRPr lang="fr-FR" alt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6838DDD-E5DF-48C0-9F8A-C3421EC80494}"/>
              </a:ext>
            </a:extLst>
          </p:cNvPr>
          <p:cNvSpPr txBox="1"/>
          <p:nvPr/>
        </p:nvSpPr>
        <p:spPr>
          <a:xfrm>
            <a:off x="839416" y="1124744"/>
            <a:ext cx="3078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ym typeface="Wingdings" panose="05000000000000000000" pitchFamily="2" charset="2"/>
              </a:rPr>
              <a:t>Optimisation de la réaction</a:t>
            </a:r>
            <a:endParaRPr lang="fr-FR" sz="2000" b="1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291786"/>
              </p:ext>
            </p:extLst>
          </p:nvPr>
        </p:nvGraphicFramePr>
        <p:xfrm>
          <a:off x="1882395" y="3692049"/>
          <a:ext cx="925237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0474"/>
                <a:gridCol w="1850474"/>
                <a:gridCol w="1734998"/>
                <a:gridCol w="1800200"/>
                <a:gridCol w="201622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Entrée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Solvant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Conversion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Rendement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Observations</a:t>
                      </a:r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aseline="0" dirty="0" err="1" smtClean="0"/>
                        <a:t>MeOH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100%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&lt; 30%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Forte dégradation</a:t>
                      </a:r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 smtClean="0"/>
                        <a:t>EtOH</a:t>
                      </a:r>
                      <a:endParaRPr lang="fr-FR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100%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21%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Dégradation</a:t>
                      </a:r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 smtClean="0"/>
                        <a:t>MeCN</a:t>
                      </a:r>
                      <a:endParaRPr lang="fr-FR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90%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51%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 smtClean="0"/>
                        <a:t>Acetone</a:t>
                      </a:r>
                      <a:endParaRPr lang="fr-FR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58%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23%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Dégradation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10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 smtClean="0"/>
                        <a:t>MeCN</a:t>
                      </a:r>
                      <a:r>
                        <a:rPr lang="fr-FR" dirty="0" smtClean="0"/>
                        <a:t>/H</a:t>
                      </a:r>
                      <a:r>
                        <a:rPr lang="fr-FR" baseline="-25000" dirty="0" smtClean="0"/>
                        <a:t>2</a:t>
                      </a:r>
                      <a:r>
                        <a:rPr lang="fr-FR" baseline="0" dirty="0" smtClean="0"/>
                        <a:t>O 9:1</a:t>
                      </a:r>
                      <a:endParaRPr lang="fr-FR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94%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41%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Flèche droite 6"/>
          <p:cNvSpPr/>
          <p:nvPr/>
        </p:nvSpPr>
        <p:spPr>
          <a:xfrm>
            <a:off x="911424" y="4869160"/>
            <a:ext cx="8988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08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38312" y="-63500"/>
            <a:ext cx="10453688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Nouveau projet : transfert d’atome d’oxygène </a:t>
            </a:r>
            <a:r>
              <a:rPr lang="fr-FR" sz="2400" b="1" dirty="0" err="1" smtClean="0">
                <a:latin typeface="+mn-lt"/>
                <a:ea typeface="Adobe Heiti Std R" pitchFamily="34" charset="-128"/>
              </a:rPr>
              <a:t>exocyclique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2" name="Rectangle 4"/>
          <p:cNvSpPr>
            <a:spLocks noChangeArrowheads="1"/>
          </p:cNvSpPr>
          <p:nvPr/>
        </p:nvSpPr>
        <p:spPr bwMode="auto">
          <a:xfrm>
            <a:off x="3005717" y="1200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3134304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IV.</a:t>
            </a: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8207566"/>
              </p:ext>
            </p:extLst>
          </p:nvPr>
        </p:nvGraphicFramePr>
        <p:xfrm>
          <a:off x="2520950" y="1879600"/>
          <a:ext cx="7143750" cy="137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7" name="CS ChemDraw Drawing" r:id="rId3" imgW="4763635" imgH="915413" progId="ChemDraw.Document.6.0">
                  <p:embed/>
                </p:oleObj>
              </mc:Choice>
              <mc:Fallback>
                <p:oleObj name="CS ChemDraw Drawing" r:id="rId3" imgW="4763635" imgH="91541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20950" y="1879600"/>
                        <a:ext cx="7143750" cy="1373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6F99968F-C7AC-44D0-8DA3-21F8EFDF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32</a:t>
            </a:fld>
            <a:endParaRPr lang="fr-FR" alt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6838DDD-E5DF-48C0-9F8A-C3421EC80494}"/>
              </a:ext>
            </a:extLst>
          </p:cNvPr>
          <p:cNvSpPr txBox="1"/>
          <p:nvPr/>
        </p:nvSpPr>
        <p:spPr>
          <a:xfrm>
            <a:off x="839416" y="1124744"/>
            <a:ext cx="3078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ym typeface="Wingdings" panose="05000000000000000000" pitchFamily="2" charset="2"/>
              </a:rPr>
              <a:t>Optimisation de la réaction</a:t>
            </a:r>
            <a:endParaRPr lang="fr-FR" sz="2000" b="1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011047"/>
              </p:ext>
            </p:extLst>
          </p:nvPr>
        </p:nvGraphicFramePr>
        <p:xfrm>
          <a:off x="1882395" y="3692049"/>
          <a:ext cx="925237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0474"/>
                <a:gridCol w="1850474"/>
                <a:gridCol w="1734998"/>
                <a:gridCol w="1800200"/>
                <a:gridCol w="201622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Entrée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x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Conversion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Rendement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Observations</a:t>
                      </a:r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aseline="0" dirty="0" smtClean="0"/>
                        <a:t>1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90%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51%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11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91%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38%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Forte dégradation</a:t>
                      </a:r>
                      <a:endParaRPr lang="fr-FR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Flèche droite 6"/>
          <p:cNvSpPr/>
          <p:nvPr/>
        </p:nvSpPr>
        <p:spPr>
          <a:xfrm>
            <a:off x="948677" y="4077072"/>
            <a:ext cx="8988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241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38312" y="-63500"/>
            <a:ext cx="10453688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Nouveau projet : transfert d’atome d’oxygène </a:t>
            </a:r>
            <a:r>
              <a:rPr lang="fr-FR" sz="2400" b="1" dirty="0" err="1" smtClean="0">
                <a:latin typeface="+mn-lt"/>
                <a:ea typeface="Adobe Heiti Std R" pitchFamily="34" charset="-128"/>
              </a:rPr>
              <a:t>exocyclique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2" name="Rectangle 4"/>
          <p:cNvSpPr>
            <a:spLocks noChangeArrowheads="1"/>
          </p:cNvSpPr>
          <p:nvPr/>
        </p:nvSpPr>
        <p:spPr bwMode="auto">
          <a:xfrm>
            <a:off x="3005717" y="1200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3134304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IV.</a:t>
            </a: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427390"/>
              </p:ext>
            </p:extLst>
          </p:nvPr>
        </p:nvGraphicFramePr>
        <p:xfrm>
          <a:off x="2520950" y="1879600"/>
          <a:ext cx="7143750" cy="137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2" name="CS ChemDraw Drawing" r:id="rId3" imgW="4763635" imgH="915413" progId="ChemDraw.Document.6.0">
                  <p:embed/>
                </p:oleObj>
              </mc:Choice>
              <mc:Fallback>
                <p:oleObj name="CS ChemDraw Drawing" r:id="rId3" imgW="4763635" imgH="91541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20950" y="1879600"/>
                        <a:ext cx="7143750" cy="1373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6F99968F-C7AC-44D0-8DA3-21F8EFDF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33</a:t>
            </a:fld>
            <a:endParaRPr lang="fr-FR" alt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6838DDD-E5DF-48C0-9F8A-C3421EC80494}"/>
              </a:ext>
            </a:extLst>
          </p:cNvPr>
          <p:cNvSpPr txBox="1"/>
          <p:nvPr/>
        </p:nvSpPr>
        <p:spPr>
          <a:xfrm>
            <a:off x="839416" y="1124744"/>
            <a:ext cx="3078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ym typeface="Wingdings" panose="05000000000000000000" pitchFamily="2" charset="2"/>
              </a:rPr>
              <a:t>Optimisation de la réaction</a:t>
            </a:r>
            <a:endParaRPr lang="fr-FR" sz="2000" b="1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139769"/>
              </p:ext>
            </p:extLst>
          </p:nvPr>
        </p:nvGraphicFramePr>
        <p:xfrm>
          <a:off x="1882395" y="3692049"/>
          <a:ext cx="925237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0474"/>
                <a:gridCol w="1850474"/>
                <a:gridCol w="1734998"/>
                <a:gridCol w="1800200"/>
                <a:gridCol w="201622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Entrée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Base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Conversion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Rendement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Observations</a:t>
                      </a:r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Cs</a:t>
                      </a:r>
                      <a:r>
                        <a:rPr lang="fr-FR" baseline="-25000" dirty="0" smtClean="0"/>
                        <a:t>2</a:t>
                      </a:r>
                      <a:r>
                        <a:rPr lang="fr-FR" baseline="0" dirty="0" smtClean="0"/>
                        <a:t>CO</a:t>
                      </a:r>
                      <a:r>
                        <a:rPr lang="fr-FR" baseline="-25000" dirty="0" smtClean="0"/>
                        <a:t>3</a:t>
                      </a:r>
                      <a:endParaRPr lang="fr-FR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90%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51%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12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K</a:t>
                      </a:r>
                      <a:r>
                        <a:rPr lang="fr-FR" baseline="-25000" dirty="0" smtClean="0"/>
                        <a:t>2</a:t>
                      </a:r>
                      <a:r>
                        <a:rPr lang="fr-FR" baseline="0" dirty="0" smtClean="0"/>
                        <a:t>CO</a:t>
                      </a:r>
                      <a:r>
                        <a:rPr lang="fr-FR" baseline="-25000" dirty="0" smtClean="0"/>
                        <a:t>3</a:t>
                      </a:r>
                      <a:endParaRPr lang="fr-FR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40%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24%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13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Li</a:t>
                      </a:r>
                      <a:r>
                        <a:rPr lang="fr-FR" baseline="-25000" dirty="0" smtClean="0"/>
                        <a:t>2</a:t>
                      </a:r>
                      <a:r>
                        <a:rPr lang="fr-FR" baseline="0" dirty="0" smtClean="0"/>
                        <a:t>CO</a:t>
                      </a:r>
                      <a:r>
                        <a:rPr lang="fr-FR" baseline="-25000" dirty="0" smtClean="0"/>
                        <a:t>3</a:t>
                      </a:r>
                      <a:endParaRPr lang="fr-FR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14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 smtClean="0"/>
                        <a:t>CsOH</a:t>
                      </a:r>
                      <a:endParaRPr lang="fr-FR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45%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35%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 smtClean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Flèche droite 6"/>
          <p:cNvSpPr/>
          <p:nvPr/>
        </p:nvSpPr>
        <p:spPr>
          <a:xfrm>
            <a:off x="876624" y="4077072"/>
            <a:ext cx="8988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droite 16"/>
          <p:cNvSpPr/>
          <p:nvPr/>
        </p:nvSpPr>
        <p:spPr>
          <a:xfrm>
            <a:off x="876624" y="5247264"/>
            <a:ext cx="898896" cy="2880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229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38312" y="-63500"/>
            <a:ext cx="10453688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Nouveau projet : transfert d’atome d’oxygène </a:t>
            </a:r>
            <a:r>
              <a:rPr lang="fr-FR" sz="2400" b="1" dirty="0" err="1" smtClean="0">
                <a:latin typeface="+mn-lt"/>
                <a:ea typeface="Adobe Heiti Std R" pitchFamily="34" charset="-128"/>
              </a:rPr>
              <a:t>exocyclique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2" name="Rectangle 4"/>
          <p:cNvSpPr>
            <a:spLocks noChangeArrowheads="1"/>
          </p:cNvSpPr>
          <p:nvPr/>
        </p:nvSpPr>
        <p:spPr bwMode="auto">
          <a:xfrm>
            <a:off x="3005717" y="1200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3134304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IV.</a:t>
            </a: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559949"/>
              </p:ext>
            </p:extLst>
          </p:nvPr>
        </p:nvGraphicFramePr>
        <p:xfrm>
          <a:off x="2520950" y="1879600"/>
          <a:ext cx="7143750" cy="137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5" name="CS ChemDraw Drawing" r:id="rId3" imgW="4763635" imgH="915413" progId="ChemDraw.Document.6.0">
                  <p:embed/>
                </p:oleObj>
              </mc:Choice>
              <mc:Fallback>
                <p:oleObj name="CS ChemDraw Drawing" r:id="rId3" imgW="4763635" imgH="91541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20950" y="1879600"/>
                        <a:ext cx="7143750" cy="1373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6F99968F-C7AC-44D0-8DA3-21F8EFDF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34</a:t>
            </a:fld>
            <a:endParaRPr lang="fr-FR" alt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6838DDD-E5DF-48C0-9F8A-C3421EC80494}"/>
              </a:ext>
            </a:extLst>
          </p:cNvPr>
          <p:cNvSpPr txBox="1"/>
          <p:nvPr/>
        </p:nvSpPr>
        <p:spPr>
          <a:xfrm>
            <a:off x="839416" y="1124744"/>
            <a:ext cx="3078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ym typeface="Wingdings" panose="05000000000000000000" pitchFamily="2" charset="2"/>
              </a:rPr>
              <a:t>Optimisation de la réaction</a:t>
            </a:r>
            <a:endParaRPr lang="fr-FR" sz="2000" b="1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205516"/>
              </p:ext>
            </p:extLst>
          </p:nvPr>
        </p:nvGraphicFramePr>
        <p:xfrm>
          <a:off x="1882395" y="3692049"/>
          <a:ext cx="925237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0474"/>
                <a:gridCol w="1850474"/>
                <a:gridCol w="1734998"/>
                <a:gridCol w="1800200"/>
                <a:gridCol w="201622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Entrée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x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Conversion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Rendement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Observations</a:t>
                      </a:r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90%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51%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15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68%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60%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16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82%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34%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Flèche droite 6"/>
          <p:cNvSpPr/>
          <p:nvPr/>
        </p:nvSpPr>
        <p:spPr>
          <a:xfrm>
            <a:off x="876624" y="4509120"/>
            <a:ext cx="8988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03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38312" y="-63500"/>
            <a:ext cx="10453688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Nouveau projet : transfert d’atome d’oxygène </a:t>
            </a:r>
            <a:r>
              <a:rPr lang="fr-FR" sz="2400" b="1" dirty="0" err="1" smtClean="0">
                <a:latin typeface="+mn-lt"/>
                <a:ea typeface="Adobe Heiti Std R" pitchFamily="34" charset="-128"/>
              </a:rPr>
              <a:t>exocyclique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2" name="Rectangle 4"/>
          <p:cNvSpPr>
            <a:spLocks noChangeArrowheads="1"/>
          </p:cNvSpPr>
          <p:nvPr/>
        </p:nvSpPr>
        <p:spPr bwMode="auto">
          <a:xfrm>
            <a:off x="3005717" y="1200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3134304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IV.</a:t>
            </a: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132295"/>
              </p:ext>
            </p:extLst>
          </p:nvPr>
        </p:nvGraphicFramePr>
        <p:xfrm>
          <a:off x="2520950" y="1879600"/>
          <a:ext cx="7143750" cy="137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9" name="CS ChemDraw Drawing" r:id="rId3" imgW="4763635" imgH="915413" progId="ChemDraw.Document.6.0">
                  <p:embed/>
                </p:oleObj>
              </mc:Choice>
              <mc:Fallback>
                <p:oleObj name="CS ChemDraw Drawing" r:id="rId3" imgW="4763635" imgH="91541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20950" y="1879600"/>
                        <a:ext cx="7143750" cy="1373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6F99968F-C7AC-44D0-8DA3-21F8EFDF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35</a:t>
            </a:fld>
            <a:endParaRPr lang="fr-FR" alt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6838DDD-E5DF-48C0-9F8A-C3421EC80494}"/>
              </a:ext>
            </a:extLst>
          </p:cNvPr>
          <p:cNvSpPr txBox="1"/>
          <p:nvPr/>
        </p:nvSpPr>
        <p:spPr>
          <a:xfrm>
            <a:off x="839416" y="1124744"/>
            <a:ext cx="3078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ym typeface="Wingdings" panose="05000000000000000000" pitchFamily="2" charset="2"/>
              </a:rPr>
              <a:t>Optimisation de la réaction</a:t>
            </a:r>
            <a:endParaRPr lang="fr-FR" sz="2000" b="1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806792"/>
              </p:ext>
            </p:extLst>
          </p:nvPr>
        </p:nvGraphicFramePr>
        <p:xfrm>
          <a:off x="1882395" y="3692049"/>
          <a:ext cx="925237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0474"/>
                <a:gridCol w="1850474"/>
                <a:gridCol w="1734998"/>
                <a:gridCol w="1800200"/>
                <a:gridCol w="201622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Entrée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Temps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Conversion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Rendement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Observations</a:t>
                      </a:r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15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4</a:t>
                      </a:r>
                      <a:r>
                        <a:rPr lang="fr-FR" baseline="0" dirty="0" smtClean="0"/>
                        <a:t> h</a:t>
                      </a:r>
                      <a:endParaRPr lang="fr-FR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68%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60%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17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6</a:t>
                      </a:r>
                      <a:r>
                        <a:rPr lang="fr-FR" baseline="0" dirty="0" smtClean="0"/>
                        <a:t> h</a:t>
                      </a:r>
                      <a:endParaRPr lang="fr-FR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100%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85%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Flèche droite 6"/>
          <p:cNvSpPr/>
          <p:nvPr/>
        </p:nvSpPr>
        <p:spPr>
          <a:xfrm>
            <a:off x="876624" y="4509120"/>
            <a:ext cx="89889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19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38312" y="-63500"/>
            <a:ext cx="10453688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Nouveau projet : transfert d’atome d’oxygène </a:t>
            </a:r>
            <a:r>
              <a:rPr lang="fr-FR" sz="2400" b="1" dirty="0" err="1" smtClean="0">
                <a:latin typeface="+mn-lt"/>
                <a:ea typeface="Adobe Heiti Std R" pitchFamily="34" charset="-128"/>
              </a:rPr>
              <a:t>exocyclique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2" name="Rectangle 4"/>
          <p:cNvSpPr>
            <a:spLocks noChangeArrowheads="1"/>
          </p:cNvSpPr>
          <p:nvPr/>
        </p:nvSpPr>
        <p:spPr bwMode="auto">
          <a:xfrm>
            <a:off x="3005717" y="1200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3134304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IV.</a:t>
            </a: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75515"/>
              </p:ext>
            </p:extLst>
          </p:nvPr>
        </p:nvGraphicFramePr>
        <p:xfrm>
          <a:off x="2520950" y="1879600"/>
          <a:ext cx="7143750" cy="137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6" name="CS ChemDraw Drawing" r:id="rId3" imgW="4763635" imgH="915413" progId="ChemDraw.Document.6.0">
                  <p:embed/>
                </p:oleObj>
              </mc:Choice>
              <mc:Fallback>
                <p:oleObj name="CS ChemDraw Drawing" r:id="rId3" imgW="4763635" imgH="91541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20950" y="1879600"/>
                        <a:ext cx="7143750" cy="1373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6F99968F-C7AC-44D0-8DA3-21F8EFDF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59F26B-09D1-4E5F-810B-5346A6938647}" type="slidenum">
              <a:rPr lang="fr-FR" altLang="fr-FR" smtClean="0"/>
              <a:pPr>
                <a:defRPr/>
              </a:pPr>
              <a:t>36</a:t>
            </a:fld>
            <a:endParaRPr lang="fr-FR" alt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6838DDD-E5DF-48C0-9F8A-C3421EC80494}"/>
              </a:ext>
            </a:extLst>
          </p:cNvPr>
          <p:cNvSpPr txBox="1"/>
          <p:nvPr/>
        </p:nvSpPr>
        <p:spPr>
          <a:xfrm>
            <a:off x="839416" y="1124744"/>
            <a:ext cx="2231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ym typeface="Wingdings" panose="05000000000000000000" pitchFamily="2" charset="2"/>
              </a:rPr>
              <a:t>Réaction optimisée</a:t>
            </a:r>
            <a:endParaRPr lang="fr-FR" sz="2000" b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76838DDD-E5DF-48C0-9F8A-C3421EC80494}"/>
              </a:ext>
            </a:extLst>
          </p:cNvPr>
          <p:cNvSpPr txBox="1"/>
          <p:nvPr/>
        </p:nvSpPr>
        <p:spPr>
          <a:xfrm>
            <a:off x="839415" y="3717032"/>
            <a:ext cx="7094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ym typeface="Wingdings" panose="05000000000000000000" pitchFamily="2" charset="2"/>
              </a:rPr>
              <a:t>Application des conditions optimisées à une famille de composés</a:t>
            </a:r>
            <a:endParaRPr lang="fr-FR" sz="2000" b="1" dirty="0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2149663"/>
              </p:ext>
            </p:extLst>
          </p:nvPr>
        </p:nvGraphicFramePr>
        <p:xfrm>
          <a:off x="3005717" y="4185858"/>
          <a:ext cx="1704975" cy="225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7" name="CS ChemDraw Drawing" r:id="rId5" imgW="1704934" imgH="2256938" progId="ChemDraw.Document.6.0">
                  <p:embed/>
                </p:oleObj>
              </mc:Choice>
              <mc:Fallback>
                <p:oleObj name="CS ChemDraw Drawing" r:id="rId5" imgW="1704934" imgH="225693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05717" y="4185858"/>
                        <a:ext cx="1704975" cy="225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797498"/>
              </p:ext>
            </p:extLst>
          </p:nvPr>
        </p:nvGraphicFramePr>
        <p:xfrm>
          <a:off x="6831597" y="4185858"/>
          <a:ext cx="1563687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8" name="CS ChemDraw Drawing" r:id="rId7" imgW="1563235" imgH="886573" progId="ChemDraw.Document.6.0">
                  <p:embed/>
                </p:oleObj>
              </mc:Choice>
              <mc:Fallback>
                <p:oleObj name="CS ChemDraw Drawing" r:id="rId7" imgW="1563235" imgH="88657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31597" y="4185858"/>
                        <a:ext cx="1563687" cy="8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3734890"/>
              </p:ext>
            </p:extLst>
          </p:nvPr>
        </p:nvGraphicFramePr>
        <p:xfrm>
          <a:off x="6831597" y="5557458"/>
          <a:ext cx="148272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9" name="CS ChemDraw Drawing" r:id="rId9" imgW="1482495" imgH="885277" progId="ChemDraw.Document.6.0">
                  <p:embed/>
                </p:oleObj>
              </mc:Choice>
              <mc:Fallback>
                <p:oleObj name="CS ChemDraw Drawing" r:id="rId9" imgW="1482495" imgH="88527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31597" y="5557458"/>
                        <a:ext cx="1482725" cy="8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929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-62979"/>
            <a:ext cx="7176120" cy="1547763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563" y="272154"/>
            <a:ext cx="2428528" cy="87749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33207E97-DA13-4EEB-9EFF-1C58E9537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772816"/>
            <a:ext cx="8793398" cy="453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58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63713" y="-63500"/>
            <a:ext cx="10440986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>
                <a:latin typeface="+mn-lt"/>
                <a:ea typeface="Adobe Heiti Std R" pitchFamily="34" charset="-128"/>
              </a:rPr>
              <a:t>L’oxygène</a:t>
            </a:r>
            <a:r>
              <a:rPr lang="en-US" sz="2400" b="1" dirty="0">
                <a:latin typeface="+mn-lt"/>
                <a:ea typeface="Adobe Heiti Std R" pitchFamily="34" charset="-128"/>
              </a:rPr>
              <a:t>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singulet</a:t>
            </a:r>
            <a:endParaRPr lang="en-US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1547813" y="681038"/>
            <a:ext cx="10644187" cy="5397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1588"/>
            <a:ext cx="1763713" cy="7127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Introduction</a:t>
            </a:r>
          </a:p>
        </p:txBody>
      </p:sp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xmlns="" id="{A0A9208A-6D4F-4EF2-AD44-B45CC2CF11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947572"/>
              </p:ext>
            </p:extLst>
          </p:nvPr>
        </p:nvGraphicFramePr>
        <p:xfrm>
          <a:off x="2755807" y="1196752"/>
          <a:ext cx="6497637" cy="322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CS ChemDraw Drawing" r:id="rId4" imgW="6147745" imgH="3053587" progId="ChemDraw.Document.6.0">
                  <p:embed/>
                </p:oleObj>
              </mc:Choice>
              <mc:Fallback>
                <p:oleObj name="CS ChemDraw Drawing" r:id="rId4" imgW="6147745" imgH="305358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55807" y="1196752"/>
                        <a:ext cx="6497637" cy="3227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 : coins arrondis 18">
            <a:extLst>
              <a:ext uri="{FF2B5EF4-FFF2-40B4-BE49-F238E27FC236}">
                <a16:creationId xmlns:a16="http://schemas.microsoft.com/office/drawing/2014/main" xmlns="" id="{7A0F1BBF-2DAC-472A-8D2C-752D80B06185}"/>
              </a:ext>
            </a:extLst>
          </p:cNvPr>
          <p:cNvSpPr/>
          <p:nvPr/>
        </p:nvSpPr>
        <p:spPr>
          <a:xfrm>
            <a:off x="3428950" y="2518538"/>
            <a:ext cx="955589" cy="4530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Connecteur : en angle 20">
            <a:extLst>
              <a:ext uri="{FF2B5EF4-FFF2-40B4-BE49-F238E27FC236}">
                <a16:creationId xmlns:a16="http://schemas.microsoft.com/office/drawing/2014/main" xmlns="" id="{686EF5D6-F378-4E27-B1B7-FF4BB08AEF2E}"/>
              </a:ext>
            </a:extLst>
          </p:cNvPr>
          <p:cNvCxnSpPr>
            <a:cxnSpLocks/>
            <a:stCxn id="10" idx="0"/>
          </p:cNvCxnSpPr>
          <p:nvPr/>
        </p:nvCxnSpPr>
        <p:spPr>
          <a:xfrm rot="16200000" flipH="1">
            <a:off x="2753447" y="3671835"/>
            <a:ext cx="2306595" cy="12700"/>
          </a:xfrm>
          <a:prstGeom prst="bentConnector5">
            <a:avLst>
              <a:gd name="adj1" fmla="val -9911"/>
              <a:gd name="adj2" fmla="val -11918937"/>
              <a:gd name="adj3" fmla="val 8875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 : coins arrondis 29">
            <a:extLst>
              <a:ext uri="{FF2B5EF4-FFF2-40B4-BE49-F238E27FC236}">
                <a16:creationId xmlns:a16="http://schemas.microsoft.com/office/drawing/2014/main" xmlns="" id="{DEC72716-3D69-43F8-97BE-01EF16039A9D}"/>
              </a:ext>
            </a:extLst>
          </p:cNvPr>
          <p:cNvSpPr/>
          <p:nvPr/>
        </p:nvSpPr>
        <p:spPr>
          <a:xfrm>
            <a:off x="8205352" y="2518538"/>
            <a:ext cx="479340" cy="4530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Connecteur : en angle 5128">
            <a:extLst>
              <a:ext uri="{FF2B5EF4-FFF2-40B4-BE49-F238E27FC236}">
                <a16:creationId xmlns:a16="http://schemas.microsoft.com/office/drawing/2014/main" xmlns="" id="{864F8032-B55B-4550-9EB8-E0C7E43578A9}"/>
              </a:ext>
            </a:extLst>
          </p:cNvPr>
          <p:cNvCxnSpPr>
            <a:cxnSpLocks/>
            <a:stCxn id="12" idx="0"/>
          </p:cNvCxnSpPr>
          <p:nvPr/>
        </p:nvCxnSpPr>
        <p:spPr>
          <a:xfrm rot="16200000" flipH="1" flipV="1">
            <a:off x="7168713" y="3555176"/>
            <a:ext cx="2312947" cy="239670"/>
          </a:xfrm>
          <a:prstGeom prst="bentConnector5">
            <a:avLst>
              <a:gd name="adj1" fmla="val -9883"/>
              <a:gd name="adj2" fmla="val -446294"/>
              <a:gd name="adj3" fmla="val 88999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75F970C2-BE7E-486B-9D0D-AF118A4F53CA}"/>
              </a:ext>
            </a:extLst>
          </p:cNvPr>
          <p:cNvSpPr txBox="1"/>
          <p:nvPr/>
        </p:nvSpPr>
        <p:spPr>
          <a:xfrm>
            <a:off x="2422046" y="4884157"/>
            <a:ext cx="2982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n-lt"/>
                <a:ea typeface="Cambria" panose="02040503050406030204" pitchFamily="18" charset="0"/>
              </a:rPr>
              <a:t>Oxygène triplet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Espèce stable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Réagit de façon radicalaire.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63B17FDE-9AE8-4372-B9F6-D6DCDC016795}"/>
              </a:ext>
            </a:extLst>
          </p:cNvPr>
          <p:cNvSpPr txBox="1"/>
          <p:nvPr/>
        </p:nvSpPr>
        <p:spPr>
          <a:xfrm>
            <a:off x="6714302" y="4879051"/>
            <a:ext cx="2982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n-lt"/>
                <a:ea typeface="Cambria" panose="02040503050406030204" pitchFamily="18" charset="0"/>
              </a:rPr>
              <a:t>Oxygène singulet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Espèce </a:t>
            </a:r>
            <a:r>
              <a:rPr lang="fr-FR" sz="1400" dirty="0" smtClean="0">
                <a:latin typeface="+mn-lt"/>
                <a:ea typeface="Cambria" panose="02040503050406030204" pitchFamily="18" charset="0"/>
              </a:rPr>
              <a:t>excitée à temps de vie variable selon les conditions </a:t>
            </a:r>
            <a:r>
              <a:rPr lang="fr-FR" sz="1400" dirty="0">
                <a:latin typeface="+mn-lt"/>
                <a:ea typeface="Cambria" panose="020405030504060302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Comporte une orbitale vacante basse en énergie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Bon électrophile.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DC39CD23-CF9C-46F6-A2BB-FB0759F7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1714D-CE43-424A-ADC1-BB7A7775943B}" type="slidenum">
              <a:rPr lang="fr-FR" altLang="fr-FR" smtClean="0"/>
              <a:pPr>
                <a:defRPr/>
              </a:pPr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2226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63713" y="-63500"/>
            <a:ext cx="10428286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>
                <a:latin typeface="+mn-lt"/>
                <a:ea typeface="Adobe Heiti Std R" pitchFamily="34" charset="-128"/>
              </a:rPr>
              <a:t>L’oxygène</a:t>
            </a:r>
            <a:r>
              <a:rPr lang="en-US" sz="2400" b="1" dirty="0">
                <a:latin typeface="+mn-lt"/>
                <a:ea typeface="Adobe Heiti Std R" pitchFamily="34" charset="-128"/>
              </a:rPr>
              <a:t>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singulet</a:t>
            </a:r>
            <a:endParaRPr lang="en-US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1547813" y="681038"/>
            <a:ext cx="10644187" cy="5397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1588"/>
            <a:ext cx="1763713" cy="7127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Introduction</a:t>
            </a:r>
          </a:p>
        </p:txBody>
      </p:sp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xmlns="" id="{A0A9208A-6D4F-4EF2-AD44-B45CC2CF11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312925"/>
              </p:ext>
            </p:extLst>
          </p:nvPr>
        </p:nvGraphicFramePr>
        <p:xfrm>
          <a:off x="623392" y="1196752"/>
          <a:ext cx="6497637" cy="322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CS ChemDraw Drawing" r:id="rId4" imgW="6147745" imgH="3053587" progId="ChemDraw.Document.6.0">
                  <p:embed/>
                </p:oleObj>
              </mc:Choice>
              <mc:Fallback>
                <p:oleObj name="CS ChemDraw Drawing" r:id="rId4" imgW="6147745" imgH="305358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3392" y="1196752"/>
                        <a:ext cx="6497637" cy="3227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 : coins arrondis 18">
            <a:extLst>
              <a:ext uri="{FF2B5EF4-FFF2-40B4-BE49-F238E27FC236}">
                <a16:creationId xmlns:a16="http://schemas.microsoft.com/office/drawing/2014/main" xmlns="" id="{7A0F1BBF-2DAC-472A-8D2C-752D80B06185}"/>
              </a:ext>
            </a:extLst>
          </p:cNvPr>
          <p:cNvSpPr/>
          <p:nvPr/>
        </p:nvSpPr>
        <p:spPr>
          <a:xfrm>
            <a:off x="1296535" y="2518538"/>
            <a:ext cx="955589" cy="4530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Connecteur : en angle 20">
            <a:extLst>
              <a:ext uri="{FF2B5EF4-FFF2-40B4-BE49-F238E27FC236}">
                <a16:creationId xmlns:a16="http://schemas.microsoft.com/office/drawing/2014/main" xmlns="" id="{686EF5D6-F378-4E27-B1B7-FF4BB08AEF2E}"/>
              </a:ext>
            </a:extLst>
          </p:cNvPr>
          <p:cNvCxnSpPr>
            <a:cxnSpLocks/>
            <a:stCxn id="10" idx="0"/>
          </p:cNvCxnSpPr>
          <p:nvPr/>
        </p:nvCxnSpPr>
        <p:spPr>
          <a:xfrm rot="16200000" flipH="1">
            <a:off x="621032" y="3671835"/>
            <a:ext cx="2306595" cy="12700"/>
          </a:xfrm>
          <a:prstGeom prst="bentConnector5">
            <a:avLst>
              <a:gd name="adj1" fmla="val -9911"/>
              <a:gd name="adj2" fmla="val -11918937"/>
              <a:gd name="adj3" fmla="val 8875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 : coins arrondis 29">
            <a:extLst>
              <a:ext uri="{FF2B5EF4-FFF2-40B4-BE49-F238E27FC236}">
                <a16:creationId xmlns:a16="http://schemas.microsoft.com/office/drawing/2014/main" xmlns="" id="{DEC72716-3D69-43F8-97BE-01EF16039A9D}"/>
              </a:ext>
            </a:extLst>
          </p:cNvPr>
          <p:cNvSpPr/>
          <p:nvPr/>
        </p:nvSpPr>
        <p:spPr>
          <a:xfrm>
            <a:off x="6072937" y="2518538"/>
            <a:ext cx="479340" cy="4530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Connecteur : en angle 5128">
            <a:extLst>
              <a:ext uri="{FF2B5EF4-FFF2-40B4-BE49-F238E27FC236}">
                <a16:creationId xmlns:a16="http://schemas.microsoft.com/office/drawing/2014/main" xmlns="" id="{864F8032-B55B-4550-9EB8-E0C7E43578A9}"/>
              </a:ext>
            </a:extLst>
          </p:cNvPr>
          <p:cNvCxnSpPr>
            <a:cxnSpLocks/>
            <a:stCxn id="12" idx="0"/>
          </p:cNvCxnSpPr>
          <p:nvPr/>
        </p:nvCxnSpPr>
        <p:spPr>
          <a:xfrm rot="16200000" flipH="1" flipV="1">
            <a:off x="5036298" y="3555176"/>
            <a:ext cx="2312947" cy="239670"/>
          </a:xfrm>
          <a:prstGeom prst="bentConnector5">
            <a:avLst>
              <a:gd name="adj1" fmla="val -9883"/>
              <a:gd name="adj2" fmla="val -446294"/>
              <a:gd name="adj3" fmla="val 88999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75F970C2-BE7E-486B-9D0D-AF118A4F53CA}"/>
              </a:ext>
            </a:extLst>
          </p:cNvPr>
          <p:cNvSpPr txBox="1"/>
          <p:nvPr/>
        </p:nvSpPr>
        <p:spPr>
          <a:xfrm>
            <a:off x="289631" y="4884157"/>
            <a:ext cx="2982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n-lt"/>
                <a:ea typeface="Cambria" panose="02040503050406030204" pitchFamily="18" charset="0"/>
              </a:rPr>
              <a:t>Oxygène triplet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Espèce stable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Réagit de façon radicalaire.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63B17FDE-9AE8-4372-B9F6-D6DCDC016795}"/>
              </a:ext>
            </a:extLst>
          </p:cNvPr>
          <p:cNvSpPr txBox="1"/>
          <p:nvPr/>
        </p:nvSpPr>
        <p:spPr>
          <a:xfrm>
            <a:off x="4581887" y="4879051"/>
            <a:ext cx="2982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n-lt"/>
                <a:ea typeface="Cambria" panose="02040503050406030204" pitchFamily="18" charset="0"/>
              </a:rPr>
              <a:t>Oxygène singulet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ea typeface="Cambria" panose="02040503050406030204" pitchFamily="18" charset="0"/>
              </a:rPr>
              <a:t>Espèce excitée à temps de vie variable selon les conditions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latin typeface="+mn-lt"/>
                <a:ea typeface="Cambria" panose="02040503050406030204" pitchFamily="18" charset="0"/>
              </a:rPr>
              <a:t>Comporte </a:t>
            </a:r>
            <a:r>
              <a:rPr lang="fr-FR" sz="1400" dirty="0">
                <a:latin typeface="+mn-lt"/>
                <a:ea typeface="Cambria" panose="02040503050406030204" pitchFamily="18" charset="0"/>
              </a:rPr>
              <a:t>une orbitale vacante basse en énergie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Bon électrophile.</a:t>
            </a:r>
          </a:p>
        </p:txBody>
      </p:sp>
      <p:graphicFrame>
        <p:nvGraphicFramePr>
          <p:cNvPr id="19" name="Objet 18">
            <a:extLst>
              <a:ext uri="{FF2B5EF4-FFF2-40B4-BE49-F238E27FC236}">
                <a16:creationId xmlns:a16="http://schemas.microsoft.com/office/drawing/2014/main" xmlns="" id="{CF080FA2-0ADA-4E27-8E3A-33F0927807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12487"/>
              </p:ext>
            </p:extLst>
          </p:nvPr>
        </p:nvGraphicFramePr>
        <p:xfrm>
          <a:off x="8961438" y="1609725"/>
          <a:ext cx="2036762" cy="251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CS ChemDraw Drawing" r:id="rId6" imgW="2931592" imgH="3623738" progId="ChemDraw.Document.6.0">
                  <p:embed/>
                </p:oleObj>
              </mc:Choice>
              <mc:Fallback>
                <p:oleObj name="CS ChemDraw Drawing" r:id="rId6" imgW="2931592" imgH="362373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961438" y="1609725"/>
                        <a:ext cx="2036762" cy="2519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63B17FDE-9AE8-4372-B9F6-D6DCDC016795}"/>
              </a:ext>
            </a:extLst>
          </p:cNvPr>
          <p:cNvSpPr txBox="1"/>
          <p:nvPr/>
        </p:nvSpPr>
        <p:spPr>
          <a:xfrm>
            <a:off x="8112224" y="1268345"/>
            <a:ext cx="3614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n-lt"/>
                <a:ea typeface="Cambria" panose="02040503050406030204" pitchFamily="18" charset="0"/>
              </a:rPr>
              <a:t>Production à l’aide d’un </a:t>
            </a:r>
            <a:r>
              <a:rPr lang="fr-FR" sz="1400" b="1" dirty="0" err="1">
                <a:latin typeface="+mn-lt"/>
                <a:ea typeface="Cambria" panose="02040503050406030204" pitchFamily="18" charset="0"/>
              </a:rPr>
              <a:t>photosensibilisateur</a:t>
            </a:r>
            <a:r>
              <a:rPr lang="fr-FR" sz="1400" b="1" dirty="0">
                <a:latin typeface="+mn-lt"/>
                <a:ea typeface="Cambria" panose="02040503050406030204" pitchFamily="18" charset="0"/>
              </a:rPr>
              <a:t> :</a:t>
            </a:r>
          </a:p>
        </p:txBody>
      </p:sp>
      <p:graphicFrame>
        <p:nvGraphicFramePr>
          <p:cNvPr id="21" name="Objet 20">
            <a:extLst>
              <a:ext uri="{FF2B5EF4-FFF2-40B4-BE49-F238E27FC236}">
                <a16:creationId xmlns:a16="http://schemas.microsoft.com/office/drawing/2014/main" xmlns="" id="{612D8C01-1E0B-4870-876A-643FDD7DDD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849073"/>
              </p:ext>
            </p:extLst>
          </p:nvPr>
        </p:nvGraphicFramePr>
        <p:xfrm>
          <a:off x="8184232" y="4149080"/>
          <a:ext cx="1320800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CS ChemDraw Drawing" r:id="rId8" imgW="1321095" imgH="1095326" progId="ChemDraw.Document.6.0">
                  <p:embed/>
                </p:oleObj>
              </mc:Choice>
              <mc:Fallback>
                <p:oleObj name="CS ChemDraw Drawing" r:id="rId8" imgW="1321095" imgH="109532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84232" y="4149080"/>
                        <a:ext cx="1320800" cy="1095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t 21">
            <a:extLst>
              <a:ext uri="{FF2B5EF4-FFF2-40B4-BE49-F238E27FC236}">
                <a16:creationId xmlns:a16="http://schemas.microsoft.com/office/drawing/2014/main" xmlns="" id="{332B9048-684C-4017-BBF3-30631619BA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7553103"/>
              </p:ext>
            </p:extLst>
          </p:nvPr>
        </p:nvGraphicFramePr>
        <p:xfrm>
          <a:off x="10015295" y="4149080"/>
          <a:ext cx="1628775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6" name="CS ChemDraw Drawing" r:id="rId10" imgW="1628376" imgH="868265" progId="ChemDraw.Document.6.0">
                  <p:embed/>
                </p:oleObj>
              </mc:Choice>
              <mc:Fallback>
                <p:oleObj name="CS ChemDraw Drawing" r:id="rId10" imgW="1628376" imgH="86826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015295" y="4149080"/>
                        <a:ext cx="1628775" cy="868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 22">
            <a:extLst>
              <a:ext uri="{FF2B5EF4-FFF2-40B4-BE49-F238E27FC236}">
                <a16:creationId xmlns:a16="http://schemas.microsoft.com/office/drawing/2014/main" xmlns="" id="{B21FD2F5-0A6A-4C85-9B51-00274055BF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2903893"/>
              </p:ext>
            </p:extLst>
          </p:nvPr>
        </p:nvGraphicFramePr>
        <p:xfrm>
          <a:off x="9052315" y="5013176"/>
          <a:ext cx="1566863" cy="165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7" name="CS ChemDraw Drawing" r:id="rId12" imgW="1566176" imgH="1656580" progId="ChemDraw.Document.6.0">
                  <p:embed/>
                </p:oleObj>
              </mc:Choice>
              <mc:Fallback>
                <p:oleObj name="CS ChemDraw Drawing" r:id="rId12" imgW="1566176" imgH="165658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052315" y="5013176"/>
                        <a:ext cx="1566863" cy="165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Connecteur droit 5"/>
          <p:cNvCxnSpPr/>
          <p:nvPr/>
        </p:nvCxnSpPr>
        <p:spPr>
          <a:xfrm>
            <a:off x="7752184" y="1052736"/>
            <a:ext cx="0" cy="5303614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81B94AA1-0BFC-4C6E-AC64-9805A5C8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1714D-CE43-424A-ADC1-BB7A7775943B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8342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63713" y="-63500"/>
            <a:ext cx="10428286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>
                <a:latin typeface="+mn-lt"/>
                <a:ea typeface="Adobe Heiti Std R" pitchFamily="34" charset="-128"/>
              </a:rPr>
              <a:t>L’oxygène</a:t>
            </a:r>
            <a:r>
              <a:rPr lang="en-US" sz="2400" b="1" dirty="0">
                <a:latin typeface="+mn-lt"/>
                <a:ea typeface="Adobe Heiti Std R" pitchFamily="34" charset="-128"/>
              </a:rPr>
              <a:t>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singulet</a:t>
            </a:r>
            <a:endParaRPr lang="en-US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1547813" y="681038"/>
            <a:ext cx="10644187" cy="5397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1588"/>
            <a:ext cx="1763713" cy="7127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Introduction</a:t>
            </a:r>
          </a:p>
        </p:txBody>
      </p:sp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xmlns="" id="{A0A9208A-6D4F-4EF2-AD44-B45CC2CF11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312925"/>
              </p:ext>
            </p:extLst>
          </p:nvPr>
        </p:nvGraphicFramePr>
        <p:xfrm>
          <a:off x="623392" y="1196752"/>
          <a:ext cx="6497637" cy="322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CS ChemDraw Drawing" r:id="rId4" imgW="6147745" imgH="3053587" progId="ChemDraw.Document.6.0">
                  <p:embed/>
                </p:oleObj>
              </mc:Choice>
              <mc:Fallback>
                <p:oleObj name="CS ChemDraw Drawing" r:id="rId4" imgW="6147745" imgH="305358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3392" y="1196752"/>
                        <a:ext cx="6497637" cy="3227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 : coins arrondis 18">
            <a:extLst>
              <a:ext uri="{FF2B5EF4-FFF2-40B4-BE49-F238E27FC236}">
                <a16:creationId xmlns:a16="http://schemas.microsoft.com/office/drawing/2014/main" xmlns="" id="{7A0F1BBF-2DAC-472A-8D2C-752D80B06185}"/>
              </a:ext>
            </a:extLst>
          </p:cNvPr>
          <p:cNvSpPr/>
          <p:nvPr/>
        </p:nvSpPr>
        <p:spPr>
          <a:xfrm>
            <a:off x="1296535" y="2518538"/>
            <a:ext cx="955589" cy="4530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Connecteur : en angle 20">
            <a:extLst>
              <a:ext uri="{FF2B5EF4-FFF2-40B4-BE49-F238E27FC236}">
                <a16:creationId xmlns:a16="http://schemas.microsoft.com/office/drawing/2014/main" xmlns="" id="{686EF5D6-F378-4E27-B1B7-FF4BB08AEF2E}"/>
              </a:ext>
            </a:extLst>
          </p:cNvPr>
          <p:cNvCxnSpPr>
            <a:cxnSpLocks/>
            <a:stCxn id="10" idx="0"/>
          </p:cNvCxnSpPr>
          <p:nvPr/>
        </p:nvCxnSpPr>
        <p:spPr>
          <a:xfrm rot="16200000" flipH="1">
            <a:off x="621032" y="3671835"/>
            <a:ext cx="2306595" cy="12700"/>
          </a:xfrm>
          <a:prstGeom prst="bentConnector5">
            <a:avLst>
              <a:gd name="adj1" fmla="val -9911"/>
              <a:gd name="adj2" fmla="val -11918937"/>
              <a:gd name="adj3" fmla="val 8875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 : coins arrondis 29">
            <a:extLst>
              <a:ext uri="{FF2B5EF4-FFF2-40B4-BE49-F238E27FC236}">
                <a16:creationId xmlns:a16="http://schemas.microsoft.com/office/drawing/2014/main" xmlns="" id="{DEC72716-3D69-43F8-97BE-01EF16039A9D}"/>
              </a:ext>
            </a:extLst>
          </p:cNvPr>
          <p:cNvSpPr/>
          <p:nvPr/>
        </p:nvSpPr>
        <p:spPr>
          <a:xfrm>
            <a:off x="6072937" y="2518538"/>
            <a:ext cx="479340" cy="4530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Connecteur : en angle 5128">
            <a:extLst>
              <a:ext uri="{FF2B5EF4-FFF2-40B4-BE49-F238E27FC236}">
                <a16:creationId xmlns:a16="http://schemas.microsoft.com/office/drawing/2014/main" xmlns="" id="{864F8032-B55B-4550-9EB8-E0C7E43578A9}"/>
              </a:ext>
            </a:extLst>
          </p:cNvPr>
          <p:cNvCxnSpPr>
            <a:cxnSpLocks/>
            <a:stCxn id="12" idx="0"/>
          </p:cNvCxnSpPr>
          <p:nvPr/>
        </p:nvCxnSpPr>
        <p:spPr>
          <a:xfrm rot="16200000" flipH="1" flipV="1">
            <a:off x="5036298" y="3555176"/>
            <a:ext cx="2312947" cy="239670"/>
          </a:xfrm>
          <a:prstGeom prst="bentConnector5">
            <a:avLst>
              <a:gd name="adj1" fmla="val -9883"/>
              <a:gd name="adj2" fmla="val -446294"/>
              <a:gd name="adj3" fmla="val 88999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75F970C2-BE7E-486B-9D0D-AF118A4F53CA}"/>
              </a:ext>
            </a:extLst>
          </p:cNvPr>
          <p:cNvSpPr txBox="1"/>
          <p:nvPr/>
        </p:nvSpPr>
        <p:spPr>
          <a:xfrm>
            <a:off x="289631" y="4884157"/>
            <a:ext cx="2982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n-lt"/>
                <a:ea typeface="Cambria" panose="02040503050406030204" pitchFamily="18" charset="0"/>
              </a:rPr>
              <a:t>Oxygène triplet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Espèce stable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Réagit de façon radicalaire.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63B17FDE-9AE8-4372-B9F6-D6DCDC016795}"/>
              </a:ext>
            </a:extLst>
          </p:cNvPr>
          <p:cNvSpPr txBox="1"/>
          <p:nvPr/>
        </p:nvSpPr>
        <p:spPr>
          <a:xfrm>
            <a:off x="4581887" y="4879051"/>
            <a:ext cx="2982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n-lt"/>
                <a:ea typeface="Cambria" panose="02040503050406030204" pitchFamily="18" charset="0"/>
              </a:rPr>
              <a:t>Oxygène singulet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ea typeface="Cambria" panose="02040503050406030204" pitchFamily="18" charset="0"/>
              </a:rPr>
              <a:t>Espèce excitée à temps de vie variable selon les conditions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latin typeface="+mn-lt"/>
                <a:ea typeface="Cambria" panose="02040503050406030204" pitchFamily="18" charset="0"/>
              </a:rPr>
              <a:t>Comporte </a:t>
            </a:r>
            <a:r>
              <a:rPr lang="fr-FR" sz="1400" dirty="0">
                <a:latin typeface="+mn-lt"/>
                <a:ea typeface="Cambria" panose="02040503050406030204" pitchFamily="18" charset="0"/>
              </a:rPr>
              <a:t>une orbitale vacante basse en énergie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n-lt"/>
                <a:ea typeface="Cambria" panose="02040503050406030204" pitchFamily="18" charset="0"/>
              </a:rPr>
              <a:t>Bon électrophile.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63B17FDE-9AE8-4372-B9F6-D6DCDC016795}"/>
              </a:ext>
            </a:extLst>
          </p:cNvPr>
          <p:cNvSpPr txBox="1"/>
          <p:nvPr/>
        </p:nvSpPr>
        <p:spPr>
          <a:xfrm>
            <a:off x="8112224" y="1268345"/>
            <a:ext cx="3614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+mn-lt"/>
                <a:ea typeface="Cambria" panose="02040503050406030204" pitchFamily="18" charset="0"/>
              </a:rPr>
              <a:t>Utilisations possibles en synthèse :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7752184" y="1052736"/>
            <a:ext cx="0" cy="5303614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Objet 24">
            <a:extLst>
              <a:ext uri="{FF2B5EF4-FFF2-40B4-BE49-F238E27FC236}">
                <a16:creationId xmlns:a16="http://schemas.microsoft.com/office/drawing/2014/main" xmlns="" id="{3419F516-C6D5-4179-B4A6-328A999616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830140"/>
              </p:ext>
            </p:extLst>
          </p:nvPr>
        </p:nvGraphicFramePr>
        <p:xfrm>
          <a:off x="8128554" y="2317046"/>
          <a:ext cx="3505826" cy="3095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CS ChemDraw Drawing" r:id="rId6" imgW="3333993" imgH="2942606" progId="ChemDraw.Document.6.0">
                  <p:embed/>
                </p:oleObj>
              </mc:Choice>
              <mc:Fallback>
                <p:oleObj name="CS ChemDraw Drawing" r:id="rId6" imgW="3333993" imgH="294260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28554" y="2317046"/>
                        <a:ext cx="3505826" cy="3095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99AF3B62-6D23-4820-B36B-6DCD93D0C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1714D-CE43-424A-ADC1-BB7A7775943B}" type="slidenum">
              <a:rPr lang="fr-FR" altLang="fr-FR" smtClean="0"/>
              <a:pPr>
                <a:defRPr/>
              </a:pPr>
              <a:t>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533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63712" y="-63500"/>
            <a:ext cx="10428287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>
                <a:latin typeface="+mn-lt"/>
                <a:ea typeface="Adobe Heiti Std R" pitchFamily="34" charset="-128"/>
              </a:rPr>
              <a:t>Limites</a:t>
            </a:r>
            <a:r>
              <a:rPr lang="en-US" sz="2400" b="1" dirty="0">
                <a:latin typeface="+mn-lt"/>
                <a:ea typeface="Adobe Heiti Std R" pitchFamily="34" charset="-128"/>
              </a:rPr>
              <a:t> et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stratégie</a:t>
            </a:r>
            <a:r>
              <a:rPr lang="en-US" sz="2400" b="1" dirty="0">
                <a:latin typeface="+mn-lt"/>
                <a:ea typeface="Adobe Heiti Std R" pitchFamily="34" charset="-128"/>
              </a:rPr>
              <a:t>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d’amélioration</a:t>
            </a:r>
            <a:endParaRPr lang="en-US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31751" name="ZoneTexte 11"/>
          <p:cNvSpPr txBox="1">
            <a:spLocks noChangeArrowheads="1"/>
          </p:cNvSpPr>
          <p:nvPr/>
        </p:nvSpPr>
        <p:spPr bwMode="auto">
          <a:xfrm>
            <a:off x="911225" y="908050"/>
            <a:ext cx="6696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latin typeface="Arial" panose="020B0604020202020204" pitchFamily="34" charset="0"/>
                <a:sym typeface="Wingdings 3" panose="05040102010807070707" pitchFamily="18" charset="2"/>
              </a:rPr>
              <a:t>Limites :</a:t>
            </a:r>
            <a:endParaRPr lang="fr-FR" altLang="fr-FR" sz="1600" b="1" dirty="0">
              <a:latin typeface="Arial" panose="020B0604020202020204" pitchFamily="34" charset="0"/>
            </a:endParaRPr>
          </a:p>
        </p:txBody>
      </p:sp>
      <p:graphicFrame>
        <p:nvGraphicFramePr>
          <p:cNvPr id="3175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3589923"/>
              </p:ext>
            </p:extLst>
          </p:nvPr>
        </p:nvGraphicFramePr>
        <p:xfrm>
          <a:off x="2398713" y="1398588"/>
          <a:ext cx="7389812" cy="148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CS ChemDraw Drawing" r:id="rId4" imgW="6717487" imgH="1350017" progId="ChemDraw.Document.6.0">
                  <p:embed/>
                </p:oleObj>
              </mc:Choice>
              <mc:Fallback>
                <p:oleObj name="CS ChemDraw Drawing" r:id="rId4" imgW="6717487" imgH="1350017" progId="ChemDraw.Document.6.0">
                  <p:embed/>
                  <p:pic>
                    <p:nvPicPr>
                      <p:cNvPr id="0" name="Obje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8713" y="1398588"/>
                        <a:ext cx="7389812" cy="1484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9" name="Line 7"/>
          <p:cNvSpPr>
            <a:spLocks noChangeShapeType="1"/>
          </p:cNvSpPr>
          <p:nvPr/>
        </p:nvSpPr>
        <p:spPr bwMode="auto">
          <a:xfrm>
            <a:off x="1547813" y="681038"/>
            <a:ext cx="10644187" cy="5397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0" y="1588"/>
            <a:ext cx="1763713" cy="7127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Introduction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02466648-7113-4967-9655-5C33AFE64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1714D-CE43-424A-ADC1-BB7A7775943B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071351"/>
              </p:ext>
            </p:extLst>
          </p:nvPr>
        </p:nvGraphicFramePr>
        <p:xfrm>
          <a:off x="551384" y="3260925"/>
          <a:ext cx="4897488" cy="327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CS ChemDraw Drawing" r:id="rId6" imgW="5441653" imgH="3642208" progId="ChemDraw.Document.6.0">
                  <p:embed/>
                </p:oleObj>
              </mc:Choice>
              <mc:Fallback>
                <p:oleObj name="CS ChemDraw Drawing" r:id="rId6" imgW="5441653" imgH="3642208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384" y="3260925"/>
                        <a:ext cx="4897488" cy="327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343472" y="6429087"/>
            <a:ext cx="249100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fr-FR" sz="1300" i="1" dirty="0" err="1"/>
              <a:t>Angew</a:t>
            </a:r>
            <a:r>
              <a:rPr lang="en-US" altLang="fr-FR" sz="1300" i="1" dirty="0"/>
              <a:t>. Chem. Int. Ed.</a:t>
            </a:r>
            <a:r>
              <a:rPr lang="en-US" altLang="fr-FR" sz="1300" dirty="0"/>
              <a:t> </a:t>
            </a:r>
            <a:r>
              <a:rPr lang="en-US" altLang="fr-FR" sz="1300" b="1" dirty="0" smtClean="0"/>
              <a:t>2016</a:t>
            </a:r>
            <a:r>
              <a:rPr lang="en-US" altLang="fr-FR" sz="1300" dirty="0" smtClean="0"/>
              <a:t>, 6915</a:t>
            </a:r>
            <a:endParaRPr lang="fr-FR" altLang="fr-FR" sz="1300" dirty="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5527938"/>
              </p:ext>
            </p:extLst>
          </p:nvPr>
        </p:nvGraphicFramePr>
        <p:xfrm>
          <a:off x="6242205" y="3789040"/>
          <a:ext cx="5254395" cy="468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" name="CS ChemDraw Drawing" r:id="rId8" imgW="5838217" imgH="520732" progId="ChemDraw.Document.6.0">
                  <p:embed/>
                </p:oleObj>
              </mc:Choice>
              <mc:Fallback>
                <p:oleObj name="CS ChemDraw Drawing" r:id="rId8" imgW="5838217" imgH="52073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42205" y="3789040"/>
                        <a:ext cx="5254395" cy="468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7933825" y="4365104"/>
            <a:ext cx="187115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fr-FR" sz="1300" i="1" dirty="0" smtClean="0"/>
              <a:t>J. Org. Chem.</a:t>
            </a:r>
            <a:r>
              <a:rPr lang="en-US" altLang="fr-FR" sz="1300" dirty="0" smtClean="0"/>
              <a:t> </a:t>
            </a:r>
            <a:r>
              <a:rPr lang="en-US" altLang="fr-FR" sz="1300" b="1" dirty="0" smtClean="0"/>
              <a:t>1998</a:t>
            </a:r>
            <a:r>
              <a:rPr lang="en-US" altLang="fr-FR" sz="1300" dirty="0" smtClean="0"/>
              <a:t>, 2039</a:t>
            </a:r>
            <a:endParaRPr lang="fr-FR" altLang="fr-FR" sz="1300" dirty="0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091936"/>
              </p:ext>
            </p:extLst>
          </p:nvPr>
        </p:nvGraphicFramePr>
        <p:xfrm>
          <a:off x="6093619" y="5120211"/>
          <a:ext cx="5745253" cy="773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CS ChemDraw Drawing" r:id="rId10" imgW="6383614" imgH="859354" progId="ChemDraw.Document.6.0">
                  <p:embed/>
                </p:oleObj>
              </mc:Choice>
              <mc:Fallback>
                <p:oleObj name="CS ChemDraw Drawing" r:id="rId10" imgW="6383614" imgH="85935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093619" y="5120211"/>
                        <a:ext cx="5745253" cy="773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7665710" y="5978796"/>
            <a:ext cx="260106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/>
              <a:t>Chem. Eur. J.</a:t>
            </a:r>
            <a:r>
              <a:rPr lang="en-US" altLang="fr-FR" sz="1300" dirty="0"/>
              <a:t> </a:t>
            </a:r>
            <a:r>
              <a:rPr lang="en-US" altLang="fr-FR" sz="1300" b="1" dirty="0"/>
              <a:t>2018</a:t>
            </a:r>
            <a:r>
              <a:rPr lang="en-US" altLang="fr-FR" sz="1300" dirty="0"/>
              <a:t>, 4790.</a:t>
            </a:r>
            <a:endParaRPr lang="fr-FR" altLang="fr-FR" sz="13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135560" y="3933056"/>
            <a:ext cx="7506568" cy="1728862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63712" y="-63500"/>
            <a:ext cx="10428287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>
                <a:latin typeface="+mn-lt"/>
                <a:ea typeface="Adobe Heiti Std R" pitchFamily="34" charset="-128"/>
              </a:rPr>
              <a:t>Limites</a:t>
            </a:r>
            <a:r>
              <a:rPr lang="en-US" sz="2400" b="1" dirty="0">
                <a:latin typeface="+mn-lt"/>
                <a:ea typeface="Adobe Heiti Std R" pitchFamily="34" charset="-128"/>
              </a:rPr>
              <a:t> et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stratégie</a:t>
            </a:r>
            <a:r>
              <a:rPr lang="en-US" sz="2400" b="1" dirty="0">
                <a:latin typeface="+mn-lt"/>
                <a:ea typeface="Adobe Heiti Std R" pitchFamily="34" charset="-128"/>
              </a:rPr>
              <a:t>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d’amélioration</a:t>
            </a:r>
            <a:endParaRPr lang="en-US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31751" name="ZoneTexte 11"/>
          <p:cNvSpPr txBox="1">
            <a:spLocks noChangeArrowheads="1"/>
          </p:cNvSpPr>
          <p:nvPr/>
        </p:nvSpPr>
        <p:spPr bwMode="auto">
          <a:xfrm>
            <a:off x="911225" y="908050"/>
            <a:ext cx="6696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latin typeface="Arial" panose="020B0604020202020204" pitchFamily="34" charset="0"/>
                <a:sym typeface="Wingdings 3" panose="05040102010807070707" pitchFamily="18" charset="2"/>
              </a:rPr>
              <a:t>Limites :</a:t>
            </a:r>
            <a:endParaRPr lang="fr-FR" altLang="fr-FR" sz="1600" b="1" dirty="0">
              <a:latin typeface="Arial" panose="020B0604020202020204" pitchFamily="34" charset="0"/>
            </a:endParaRPr>
          </a:p>
        </p:txBody>
      </p:sp>
      <p:sp>
        <p:nvSpPr>
          <p:cNvPr id="31752" name="ZoneTexte 11"/>
          <p:cNvSpPr txBox="1">
            <a:spLocks noChangeArrowheads="1"/>
          </p:cNvSpPr>
          <p:nvPr/>
        </p:nvSpPr>
        <p:spPr bwMode="auto">
          <a:xfrm>
            <a:off x="911225" y="3284538"/>
            <a:ext cx="6696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latin typeface="Arial" panose="020B0604020202020204" pitchFamily="34" charset="0"/>
                <a:sym typeface="Wingdings 3" panose="05040102010807070707" pitchFamily="18" charset="2"/>
              </a:rPr>
              <a:t>Stratégie :</a:t>
            </a:r>
            <a:endParaRPr lang="fr-FR" altLang="fr-FR" sz="1600" b="1" dirty="0">
              <a:latin typeface="Arial" panose="020B0604020202020204" pitchFamily="34" charset="0"/>
            </a:endParaRPr>
          </a:p>
        </p:txBody>
      </p:sp>
      <p:graphicFrame>
        <p:nvGraphicFramePr>
          <p:cNvPr id="3175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3589923"/>
              </p:ext>
            </p:extLst>
          </p:nvPr>
        </p:nvGraphicFramePr>
        <p:xfrm>
          <a:off x="2398713" y="1398588"/>
          <a:ext cx="7389812" cy="148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8" name="CS ChemDraw Drawing" r:id="rId4" imgW="6717487" imgH="1350017" progId="ChemDraw.Document.6.0">
                  <p:embed/>
                </p:oleObj>
              </mc:Choice>
              <mc:Fallback>
                <p:oleObj name="CS ChemDraw Drawing" r:id="rId4" imgW="6717487" imgH="1350017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8713" y="1398588"/>
                        <a:ext cx="7389812" cy="1484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4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34012"/>
              </p:ext>
            </p:extLst>
          </p:nvPr>
        </p:nvGraphicFramePr>
        <p:xfrm>
          <a:off x="2292350" y="4003675"/>
          <a:ext cx="7081838" cy="159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9" name="CS ChemDraw Drawing" r:id="rId6" imgW="6438738" imgH="1448782" progId="ChemDraw.Document.6.0">
                  <p:embed/>
                </p:oleObj>
              </mc:Choice>
              <mc:Fallback>
                <p:oleObj name="CS ChemDraw Drawing" r:id="rId6" imgW="6438738" imgH="1448782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2350" y="4003675"/>
                        <a:ext cx="7081838" cy="159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lèche droite 2"/>
          <p:cNvSpPr/>
          <p:nvPr/>
        </p:nvSpPr>
        <p:spPr>
          <a:xfrm>
            <a:off x="2999656" y="6111005"/>
            <a:ext cx="864096" cy="216024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1758" name="ZoneTexte 11"/>
          <p:cNvSpPr txBox="1">
            <a:spLocks noChangeArrowheads="1"/>
          </p:cNvSpPr>
          <p:nvPr/>
        </p:nvSpPr>
        <p:spPr bwMode="auto">
          <a:xfrm>
            <a:off x="3973513" y="6043613"/>
            <a:ext cx="45707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i="1" dirty="0">
                <a:latin typeface="Arial" panose="020B0604020202020204" pitchFamily="34" charset="0"/>
                <a:sym typeface="Wingdings 3" panose="05040102010807070707" pitchFamily="18" charset="2"/>
              </a:rPr>
              <a:t>Recherche de nouveaux systèmes catalytiques</a:t>
            </a:r>
            <a:endParaRPr lang="fr-FR" altLang="fr-FR" sz="1600" i="1" dirty="0">
              <a:latin typeface="Arial" panose="020B0604020202020204" pitchFamily="34" charset="0"/>
            </a:endParaRPr>
          </a:p>
        </p:txBody>
      </p:sp>
      <p:sp>
        <p:nvSpPr>
          <p:cNvPr id="31759" name="Line 7"/>
          <p:cNvSpPr>
            <a:spLocks noChangeShapeType="1"/>
          </p:cNvSpPr>
          <p:nvPr/>
        </p:nvSpPr>
        <p:spPr bwMode="auto">
          <a:xfrm>
            <a:off x="1547813" y="681038"/>
            <a:ext cx="10644187" cy="5397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0" y="1588"/>
            <a:ext cx="1763713" cy="7127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Introduction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02466648-7113-4967-9655-5C33AFE64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1714D-CE43-424A-ADC1-BB7A7775943B}" type="slidenum">
              <a:rPr lang="fr-FR" altLang="fr-FR" smtClean="0"/>
              <a:pPr>
                <a:defRPr/>
              </a:pPr>
              <a:t>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2971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0" name="Rectangle 4"/>
          <p:cNvSpPr>
            <a:spLocks noChangeArrowheads="1"/>
          </p:cNvSpPr>
          <p:nvPr/>
        </p:nvSpPr>
        <p:spPr bwMode="auto">
          <a:xfrm>
            <a:off x="2640013" y="1200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5852" name="Rectangle 6"/>
          <p:cNvSpPr>
            <a:spLocks noChangeArrowheads="1"/>
          </p:cNvSpPr>
          <p:nvPr/>
        </p:nvSpPr>
        <p:spPr bwMode="auto">
          <a:xfrm>
            <a:off x="2927350" y="418147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5853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graphicFrame>
        <p:nvGraphicFramePr>
          <p:cNvPr id="35854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267387"/>
              </p:ext>
            </p:extLst>
          </p:nvPr>
        </p:nvGraphicFramePr>
        <p:xfrm>
          <a:off x="3354388" y="924322"/>
          <a:ext cx="5481637" cy="1352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name="CS ChemDraw Drawing" r:id="rId3" imgW="4980127" imgH="1230809" progId="ChemDraw.Document.6.0">
                  <p:embed/>
                </p:oleObj>
              </mc:Choice>
              <mc:Fallback>
                <p:oleObj name="CS ChemDraw Drawing" r:id="rId3" imgW="4980127" imgH="1230809" progId="ChemDraw.Document.6.0">
                  <p:embed/>
                  <p:pic>
                    <p:nvPicPr>
                      <p:cNvPr id="0" name="Obje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4388" y="924322"/>
                        <a:ext cx="5481637" cy="1352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8836025" y="1414463"/>
            <a:ext cx="2930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/>
              <a:t>Chem. </a:t>
            </a:r>
            <a:r>
              <a:rPr lang="en-US" altLang="fr-FR" sz="1300" i="1" dirty="0" err="1"/>
              <a:t>Commun</a:t>
            </a:r>
            <a:r>
              <a:rPr lang="en-US" altLang="fr-FR" sz="1300" i="1" dirty="0"/>
              <a:t>. </a:t>
            </a:r>
            <a:r>
              <a:rPr lang="en-US" altLang="fr-FR" sz="1300" b="1" dirty="0"/>
              <a:t>2019</a:t>
            </a:r>
            <a:r>
              <a:rPr lang="en-US" altLang="fr-FR" sz="1300" dirty="0"/>
              <a:t>, 7398</a:t>
            </a:r>
            <a:endParaRPr lang="fr-FR" altLang="fr-FR" sz="1300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763712" y="-63500"/>
            <a:ext cx="10428287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>
                <a:latin typeface="+mn-lt"/>
                <a:ea typeface="Adobe Heiti Std R" pitchFamily="34" charset="-128"/>
              </a:rPr>
              <a:t>Travaux</a:t>
            </a:r>
            <a:r>
              <a:rPr lang="en-US" sz="2400" b="1" dirty="0">
                <a:latin typeface="+mn-lt"/>
                <a:ea typeface="Adobe Heiti Std R" pitchFamily="34" charset="-128"/>
              </a:rPr>
              <a:t> </a:t>
            </a:r>
            <a:r>
              <a:rPr lang="en-US" sz="2400" b="1" dirty="0" err="1">
                <a:latin typeface="+mn-lt"/>
                <a:ea typeface="Adobe Heiti Std R" pitchFamily="34" charset="-128"/>
              </a:rPr>
              <a:t>précédents</a:t>
            </a:r>
            <a:endParaRPr lang="en-US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>
            <a:off x="1547813" y="681038"/>
            <a:ext cx="10644187" cy="5397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0" y="1588"/>
            <a:ext cx="1763713" cy="7127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Introduction</a:t>
            </a:r>
          </a:p>
        </p:txBody>
      </p:sp>
      <p:graphicFrame>
        <p:nvGraphicFramePr>
          <p:cNvPr id="12" name="Objet 11">
            <a:extLst>
              <a:ext uri="{FF2B5EF4-FFF2-40B4-BE49-F238E27FC236}">
                <a16:creationId xmlns:a16="http://schemas.microsoft.com/office/drawing/2014/main" xmlns="" id="{4CD63B71-9027-46A9-B950-CA56FA7F4A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1082385"/>
              </p:ext>
            </p:extLst>
          </p:nvPr>
        </p:nvGraphicFramePr>
        <p:xfrm>
          <a:off x="738981" y="877888"/>
          <a:ext cx="1566863" cy="165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7" name="CS ChemDraw Drawing" r:id="rId5" imgW="1566176" imgH="1656580" progId="ChemDraw.Document.6.0">
                  <p:embed/>
                </p:oleObj>
              </mc:Choice>
              <mc:Fallback>
                <p:oleObj name="CS ChemDraw Drawing" r:id="rId5" imgW="1566176" imgH="1656580" progId="ChemDraw.Document.6.0">
                  <p:embed/>
                  <p:pic>
                    <p:nvPicPr>
                      <p:cNvPr id="23" name="Objet 22">
                        <a:extLst>
                          <a:ext uri="{FF2B5EF4-FFF2-40B4-BE49-F238E27FC236}">
                            <a16:creationId xmlns:a16="http://schemas.microsoft.com/office/drawing/2014/main" xmlns="" id="{B21FD2F5-0A6A-4C85-9B51-00274055BF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8981" y="877888"/>
                        <a:ext cx="1566863" cy="165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xmlns="" id="{D7A6C331-C5D4-4321-B7F1-E4F60DE24F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397092"/>
              </p:ext>
            </p:extLst>
          </p:nvPr>
        </p:nvGraphicFramePr>
        <p:xfrm>
          <a:off x="2981324" y="2405062"/>
          <a:ext cx="6227763" cy="431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8" name="CS ChemDraw Drawing" r:id="rId7" imgW="6228283" imgH="4316909" progId="ChemDraw.Document.6.0">
                  <p:embed/>
                </p:oleObj>
              </mc:Choice>
              <mc:Fallback>
                <p:oleObj name="CS ChemDraw Drawing" r:id="rId7" imgW="6228283" imgH="431690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81324" y="2405062"/>
                        <a:ext cx="6227763" cy="431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xmlns="" id="{EB99BD53-70E9-458C-A58B-513B7F7F416F}"/>
              </a:ext>
            </a:extLst>
          </p:cNvPr>
          <p:cNvSpPr/>
          <p:nvPr/>
        </p:nvSpPr>
        <p:spPr>
          <a:xfrm>
            <a:off x="4007768" y="4827980"/>
            <a:ext cx="936104" cy="1049292"/>
          </a:xfrm>
          <a:prstGeom prst="roundRect">
            <a:avLst/>
          </a:prstGeom>
          <a:noFill/>
          <a:ln w="28575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ABFD117F-3CFA-40D4-8339-948832E16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1714D-CE43-424A-ADC1-BB7A7775943B}" type="slidenum">
              <a:rPr lang="fr-FR" altLang="fr-FR" smtClean="0"/>
              <a:pPr>
                <a:defRPr/>
              </a:pPr>
              <a:t>9</a:t>
            </a:fld>
            <a:endParaRPr lang="fr-FR" alt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31319</TotalTime>
  <Words>1344</Words>
  <Application>Microsoft Office PowerPoint</Application>
  <PresentationFormat>Grand écran</PresentationFormat>
  <Paragraphs>498</Paragraphs>
  <Slides>37</Slides>
  <Notes>10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50" baseType="lpstr">
      <vt:lpstr>Adobe Heiti Std R</vt:lpstr>
      <vt:lpstr>MS Gothic</vt:lpstr>
      <vt:lpstr>Arial</vt:lpstr>
      <vt:lpstr>Berlin Sans FB Demi</vt:lpstr>
      <vt:lpstr>Calibri</vt:lpstr>
      <vt:lpstr>Cambria</vt:lpstr>
      <vt:lpstr>Cambria Math</vt:lpstr>
      <vt:lpstr>Times New Roman</vt:lpstr>
      <vt:lpstr>Wingdings</vt:lpstr>
      <vt:lpstr>Wingdings 3</vt:lpstr>
      <vt:lpstr>Thème Office</vt:lpstr>
      <vt:lpstr>1_Thème Office</vt:lpstr>
      <vt:lpstr>CS ChemDraw Drawing</vt:lpstr>
      <vt:lpstr>Présentation PowerPoint</vt:lpstr>
      <vt:lpstr>Intérêt de la désaromatisation de phénols en synthèse</vt:lpstr>
      <vt:lpstr>Méthodes de désaromatisation des phénols</vt:lpstr>
      <vt:lpstr>L’oxygène singulet</vt:lpstr>
      <vt:lpstr>L’oxygène singulet</vt:lpstr>
      <vt:lpstr>L’oxygène singulet</vt:lpstr>
      <vt:lpstr>Limites et stratégie d’amélioration</vt:lpstr>
      <vt:lpstr>Limites et stratégie d’amélioration</vt:lpstr>
      <vt:lpstr>Travaux précédents</vt:lpstr>
      <vt:lpstr>Hypothèse de travail</vt:lpstr>
      <vt:lpstr>Plan de présentation</vt:lpstr>
      <vt:lpstr>Développement de conditions optimales</vt:lpstr>
      <vt:lpstr>Présentation PowerPoint</vt:lpstr>
      <vt:lpstr>Développement de conditions optimales</vt:lpstr>
      <vt:lpstr>Présentation PowerPoint</vt:lpstr>
      <vt:lpstr>Extension : variation des substituants</vt:lpstr>
      <vt:lpstr>Étude mécanistique : confirmation de la structure supposée </vt:lpstr>
      <vt:lpstr>Étude mécanistique : espèce active</vt:lpstr>
      <vt:lpstr>Présentation PowerPoint</vt:lpstr>
      <vt:lpstr>Présentation PowerPoint</vt:lpstr>
      <vt:lpstr>Présentation PowerPoint</vt:lpstr>
      <vt:lpstr>Étude mécanistique : intramoléculaire ou intermoléculaire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Fin du premier projet et perspectives</vt:lpstr>
      <vt:lpstr>Nouveau projet : transfert d’atome d’oxygène exocyclique</vt:lpstr>
      <vt:lpstr>Nouveau projet : transfert d’atome d’oxygène exocyclique</vt:lpstr>
      <vt:lpstr>Nouveau projet : transfert d’atome d’oxygène exocyclique</vt:lpstr>
      <vt:lpstr>Nouveau projet : transfert d’atome d’oxygène exocyclique</vt:lpstr>
      <vt:lpstr>Nouveau projet : transfert d’atome d’oxygène exocyclique</vt:lpstr>
      <vt:lpstr>Nouveau projet : transfert d’atome d’oxygène exocyclique</vt:lpstr>
      <vt:lpstr>Nouveau projet : transfert d’atome d’oxygène exocyclique</vt:lpstr>
      <vt:lpstr>Présentation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vincent</dc:creator>
  <cp:lastModifiedBy>Louis Péault</cp:lastModifiedBy>
  <cp:revision>1041</cp:revision>
  <dcterms:created xsi:type="dcterms:W3CDTF">2012-11-26T08:05:34Z</dcterms:created>
  <dcterms:modified xsi:type="dcterms:W3CDTF">2021-05-07T09:38:03Z</dcterms:modified>
</cp:coreProperties>
</file>